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11756AF-3C59-4739-8222-730C78B2A3A5}" type="datetimeFigureOut">
              <a:rPr lang="en-US" smtClean="0"/>
              <a:t>1/26/2011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6A72DB7-04CA-484F-9A37-FA2044CAB35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1756AF-3C59-4739-8222-730C78B2A3A5}" type="datetimeFigureOut">
              <a:rPr lang="en-US" smtClean="0"/>
              <a:t>1/26/2011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6A72DB7-04CA-484F-9A37-FA2044CAB35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1756AF-3C59-4739-8222-730C78B2A3A5}" type="datetimeFigureOut">
              <a:rPr lang="en-US" smtClean="0"/>
              <a:t>1/26/2011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6A72DB7-04CA-484F-9A37-FA2044CAB35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1756AF-3C59-4739-8222-730C78B2A3A5}" type="datetimeFigureOut">
              <a:rPr lang="en-US" smtClean="0"/>
              <a:t>1/26/2011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6A72DB7-04CA-484F-9A37-FA2044CAB358}"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11756AF-3C59-4739-8222-730C78B2A3A5}" type="datetimeFigureOut">
              <a:rPr lang="en-US" smtClean="0"/>
              <a:t>1/26/2011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6A72DB7-04CA-484F-9A37-FA2044CAB358}"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11756AF-3C59-4739-8222-730C78B2A3A5}" type="datetimeFigureOut">
              <a:rPr lang="en-US" smtClean="0"/>
              <a:t>1/26/2011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6A72DB7-04CA-484F-9A37-FA2044CAB358}"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11756AF-3C59-4739-8222-730C78B2A3A5}" type="datetimeFigureOut">
              <a:rPr lang="en-US" smtClean="0"/>
              <a:t>1/26/2011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6A72DB7-04CA-484F-9A37-FA2044CAB35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11756AF-3C59-4739-8222-730C78B2A3A5}" type="datetimeFigureOut">
              <a:rPr lang="en-US" smtClean="0"/>
              <a:t>1/26/2011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6A72DB7-04CA-484F-9A37-FA2044CAB358}"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11756AF-3C59-4739-8222-730C78B2A3A5}" type="datetimeFigureOut">
              <a:rPr lang="en-US" smtClean="0"/>
              <a:t>1/26/2011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6A72DB7-04CA-484F-9A37-FA2044CAB35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11756AF-3C59-4739-8222-730C78B2A3A5}" type="datetimeFigureOut">
              <a:rPr lang="en-US" smtClean="0"/>
              <a:t>1/26/2011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6A72DB7-04CA-484F-9A37-FA2044CAB35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11756AF-3C59-4739-8222-730C78B2A3A5}" type="datetimeFigureOut">
              <a:rPr lang="en-US" smtClean="0"/>
              <a:t>1/26/2011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6A72DB7-04CA-484F-9A37-FA2044CAB358}"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11756AF-3C59-4739-8222-730C78B2A3A5}" type="datetimeFigureOut">
              <a:rPr lang="en-US" smtClean="0"/>
              <a:t>1/26/2011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6A72DB7-04CA-484F-9A37-FA2044CAB35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47801"/>
            <a:ext cx="7924800" cy="2134562"/>
          </a:xfrm>
        </p:spPr>
        <p:txBody>
          <a:bodyPr>
            <a:normAutofit fontScale="90000"/>
          </a:bodyPr>
          <a:lstStyle/>
          <a:p>
            <a:pPr algn="ctr"/>
            <a:r>
              <a:rPr lang="en-US" sz="4400" dirty="0" smtClean="0"/>
              <a:t>Leadership, Culture, &amp; Change: </a:t>
            </a:r>
            <a:r>
              <a:rPr lang="en-US" i="1" dirty="0" smtClean="0">
                <a:solidFill>
                  <a:schemeClr val="tx1"/>
                </a:solidFill>
              </a:rPr>
              <a:t>Forces Within Schools</a:t>
            </a:r>
            <a:endParaRPr lang="en-US" i="1" dirty="0">
              <a:solidFill>
                <a:schemeClr val="tx1"/>
              </a:solidFill>
            </a:endParaRPr>
          </a:p>
        </p:txBody>
      </p:sp>
      <p:sp>
        <p:nvSpPr>
          <p:cNvPr id="3" name="Subtitle 2"/>
          <p:cNvSpPr>
            <a:spLocks noGrp="1"/>
          </p:cNvSpPr>
          <p:nvPr>
            <p:ph type="subTitle" idx="1"/>
          </p:nvPr>
        </p:nvSpPr>
        <p:spPr/>
        <p:txBody>
          <a:bodyPr/>
          <a:lstStyle/>
          <a:p>
            <a:r>
              <a:rPr lang="en-US" b="1" dirty="0" smtClean="0">
                <a:solidFill>
                  <a:schemeClr val="accent1"/>
                </a:solidFill>
              </a:rPr>
              <a:t>EDG 640 – The Principalship</a:t>
            </a:r>
          </a:p>
          <a:p>
            <a:r>
              <a:rPr lang="en-US" b="1" dirty="0" smtClean="0">
                <a:solidFill>
                  <a:schemeClr val="accent1"/>
                </a:solidFill>
              </a:rPr>
              <a:t>Dr. Robert Salladino, Jr.</a:t>
            </a:r>
            <a:endParaRPr lang="en-US" b="1" dirty="0">
              <a:solidFill>
                <a:schemeClr val="accent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buNone/>
            </a:pPr>
            <a:r>
              <a:rPr lang="en-US" u="sng" dirty="0" smtClean="0"/>
              <a:t>Culture Norms That Affect School </a:t>
            </a:r>
            <a:r>
              <a:rPr lang="en-US" u="sng" dirty="0" smtClean="0"/>
              <a:t>Improvement</a:t>
            </a:r>
          </a:p>
          <a:p>
            <a:pPr algn="ctr">
              <a:buNone/>
            </a:pPr>
            <a:r>
              <a:rPr lang="en-US" u="sng" dirty="0" smtClean="0"/>
              <a:t>Continued…</a:t>
            </a:r>
          </a:p>
          <a:p>
            <a:pPr algn="ctr">
              <a:buNone/>
            </a:pPr>
            <a:endParaRPr lang="en-US" sz="800" u="sng" dirty="0" smtClean="0"/>
          </a:p>
          <a:p>
            <a:pPr marL="624078" indent="-514350">
              <a:buAutoNum type="arabicPeriod" startAt="8"/>
            </a:pPr>
            <a:r>
              <a:rPr lang="en-US" dirty="0" smtClean="0"/>
              <a:t>Caring, Celebration, &amp; Humor</a:t>
            </a:r>
          </a:p>
          <a:p>
            <a:pPr marL="624078" indent="-514350">
              <a:buAutoNum type="arabicPeriod" startAt="8"/>
            </a:pPr>
            <a:r>
              <a:rPr lang="en-US" dirty="0" smtClean="0"/>
              <a:t>Involvement in Decision Making</a:t>
            </a:r>
          </a:p>
          <a:p>
            <a:pPr marL="624078" indent="-514350">
              <a:buAutoNum type="arabicPeriod" startAt="8"/>
            </a:pPr>
            <a:r>
              <a:rPr lang="en-US" dirty="0" smtClean="0"/>
              <a:t>Protection of What’s Important – Schools goals and priorities</a:t>
            </a:r>
          </a:p>
          <a:p>
            <a:pPr marL="624078" indent="-514350">
              <a:buAutoNum type="arabicPeriod" startAt="8"/>
            </a:pPr>
            <a:r>
              <a:rPr lang="en-US" dirty="0" smtClean="0"/>
              <a:t>Honest, Open Communication</a:t>
            </a:r>
          </a:p>
          <a:p>
            <a:pPr marL="624078" indent="-514350">
              <a:buNone/>
            </a:pPr>
            <a:endParaRPr lang="en-US" sz="500" dirty="0" smtClean="0"/>
          </a:p>
          <a:p>
            <a:pPr marL="624078" indent="-514350">
              <a:buNone/>
            </a:pPr>
            <a:r>
              <a:rPr lang="en-US" dirty="0" smtClean="0"/>
              <a:t>	</a:t>
            </a:r>
            <a:r>
              <a:rPr lang="en-US" dirty="0" smtClean="0"/>
              <a:t>			</a:t>
            </a:r>
            <a:r>
              <a:rPr lang="en-US" sz="2000" i="1" dirty="0" smtClean="0">
                <a:solidFill>
                  <a:schemeClr val="accent3"/>
                </a:solidFill>
              </a:rPr>
              <a:t>From Countdown to the Principalship</a:t>
            </a:r>
          </a:p>
          <a:p>
            <a:pPr marL="624078" indent="-514350" algn="ctr">
              <a:buNone/>
            </a:pPr>
            <a:r>
              <a:rPr lang="en-US" sz="2800" b="1" i="1" dirty="0" smtClean="0">
                <a:solidFill>
                  <a:schemeClr val="accent1"/>
                </a:solidFill>
              </a:rPr>
              <a:t>School Culture Survey - Discussion</a:t>
            </a:r>
            <a:endParaRPr lang="en-US" sz="2800" b="1" dirty="0" smtClean="0">
              <a:solidFill>
                <a:schemeClr val="accent1"/>
              </a:solidFill>
            </a:endParaRPr>
          </a:p>
          <a:p>
            <a:endParaRPr lang="en-US" dirty="0"/>
          </a:p>
        </p:txBody>
      </p:sp>
      <p:sp>
        <p:nvSpPr>
          <p:cNvPr id="3" name="Title 2"/>
          <p:cNvSpPr>
            <a:spLocks noGrp="1"/>
          </p:cNvSpPr>
          <p:nvPr>
            <p:ph type="title"/>
          </p:nvPr>
        </p:nvSpPr>
        <p:spPr/>
        <p:txBody>
          <a:bodyPr/>
          <a:lstStyle/>
          <a:p>
            <a:r>
              <a:rPr lang="en-US" dirty="0" smtClean="0"/>
              <a:t>School Culture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5334000"/>
          </a:xfrm>
        </p:spPr>
        <p:txBody>
          <a:bodyPr>
            <a:normAutofit fontScale="47500" lnSpcReduction="20000"/>
          </a:bodyPr>
          <a:lstStyle/>
          <a:p>
            <a:pPr>
              <a:buNone/>
            </a:pPr>
            <a:r>
              <a:rPr lang="en-US" b="1" dirty="0" smtClean="0"/>
              <a:t> </a:t>
            </a:r>
            <a:r>
              <a:rPr lang="en-US" b="1" dirty="0" smtClean="0"/>
              <a:t>	</a:t>
            </a:r>
            <a:r>
              <a:rPr lang="en-US" sz="3800" b="1" dirty="0" smtClean="0">
                <a:solidFill>
                  <a:schemeClr val="accent1"/>
                </a:solidFill>
              </a:rPr>
              <a:t>P</a:t>
            </a:r>
            <a:r>
              <a:rPr lang="en-US" b="1" dirty="0" smtClean="0">
                <a:solidFill>
                  <a:schemeClr val="accent1"/>
                </a:solidFill>
              </a:rPr>
              <a:t>romoting </a:t>
            </a:r>
            <a:r>
              <a:rPr lang="en-US" b="1" dirty="0" smtClean="0">
                <a:solidFill>
                  <a:schemeClr val="accent1"/>
                </a:solidFill>
              </a:rPr>
              <a:t>a caring environment</a:t>
            </a:r>
            <a:endParaRPr lang="en-US" dirty="0" smtClean="0">
              <a:solidFill>
                <a:schemeClr val="accent1"/>
              </a:solidFill>
            </a:endParaRPr>
          </a:p>
          <a:p>
            <a:pPr>
              <a:buNone/>
            </a:pPr>
            <a:r>
              <a:rPr lang="en-US" i="1" dirty="0" smtClean="0"/>
              <a:t>	I </a:t>
            </a:r>
            <a:r>
              <a:rPr lang="en-US" i="1" dirty="0" smtClean="0"/>
              <a:t>will treat others as I wish to be treated.</a:t>
            </a:r>
            <a:endParaRPr lang="en-US" dirty="0" smtClean="0"/>
          </a:p>
          <a:p>
            <a:pPr>
              <a:buNone/>
            </a:pPr>
            <a:r>
              <a:rPr lang="en-US" i="1" dirty="0" smtClean="0"/>
              <a:t>	I </a:t>
            </a:r>
            <a:r>
              <a:rPr lang="en-US" i="1" dirty="0" smtClean="0"/>
              <a:t>will be nonjudgmental of others’ opinions and differences.</a:t>
            </a:r>
            <a:endParaRPr lang="en-US" dirty="0" smtClean="0"/>
          </a:p>
          <a:p>
            <a:pPr>
              <a:buNone/>
            </a:pPr>
            <a:r>
              <a:rPr lang="en-US" i="1" dirty="0" smtClean="0"/>
              <a:t>	I </a:t>
            </a:r>
            <a:r>
              <a:rPr lang="en-US" i="1" dirty="0" smtClean="0"/>
              <a:t>will stand up for what is right.</a:t>
            </a:r>
            <a:endParaRPr lang="en-US" dirty="0" smtClean="0"/>
          </a:p>
          <a:p>
            <a:pPr>
              <a:buNone/>
            </a:pPr>
            <a:endParaRPr lang="en-US" sz="1100" dirty="0" smtClean="0"/>
          </a:p>
          <a:p>
            <a:pPr>
              <a:buNone/>
            </a:pPr>
            <a:r>
              <a:rPr lang="en-US" b="1" dirty="0" smtClean="0"/>
              <a:t>	</a:t>
            </a:r>
            <a:r>
              <a:rPr lang="en-US" sz="3800" b="1" dirty="0" smtClean="0">
                <a:solidFill>
                  <a:schemeClr val="accent1"/>
                </a:solidFill>
              </a:rPr>
              <a:t>R</a:t>
            </a:r>
            <a:r>
              <a:rPr lang="en-US" b="1" dirty="0" smtClean="0">
                <a:solidFill>
                  <a:schemeClr val="accent1"/>
                </a:solidFill>
              </a:rPr>
              <a:t>esponsible </a:t>
            </a:r>
            <a:r>
              <a:rPr lang="en-US" b="1" dirty="0" smtClean="0">
                <a:solidFill>
                  <a:schemeClr val="accent1"/>
                </a:solidFill>
              </a:rPr>
              <a:t>for our learning</a:t>
            </a:r>
            <a:endParaRPr lang="en-US" dirty="0" smtClean="0">
              <a:solidFill>
                <a:schemeClr val="accent1"/>
              </a:solidFill>
            </a:endParaRPr>
          </a:p>
          <a:p>
            <a:pPr>
              <a:buNone/>
            </a:pPr>
            <a:r>
              <a:rPr lang="en-US" i="1" dirty="0" smtClean="0"/>
              <a:t>	I </a:t>
            </a:r>
            <a:r>
              <a:rPr lang="en-US" i="1" dirty="0" smtClean="0"/>
              <a:t>will always put forth my best effort.</a:t>
            </a:r>
            <a:endParaRPr lang="en-US" dirty="0" smtClean="0"/>
          </a:p>
          <a:p>
            <a:pPr>
              <a:buNone/>
            </a:pPr>
            <a:r>
              <a:rPr lang="en-US" i="1" dirty="0" smtClean="0"/>
              <a:t>	I </a:t>
            </a:r>
            <a:r>
              <a:rPr lang="en-US" i="1" dirty="0" smtClean="0"/>
              <a:t>will contribute to a classroom environment that supports everyone’s learning.</a:t>
            </a:r>
            <a:endParaRPr lang="en-US" dirty="0" smtClean="0"/>
          </a:p>
          <a:p>
            <a:pPr>
              <a:buNone/>
            </a:pPr>
            <a:r>
              <a:rPr lang="en-US" i="1" dirty="0" smtClean="0"/>
              <a:t>	I </a:t>
            </a:r>
            <a:r>
              <a:rPr lang="en-US" i="1" dirty="0" smtClean="0"/>
              <a:t>will ask for help when I need it.</a:t>
            </a:r>
            <a:endParaRPr lang="en-US" dirty="0" smtClean="0"/>
          </a:p>
          <a:p>
            <a:pPr>
              <a:buNone/>
            </a:pPr>
            <a:r>
              <a:rPr lang="en-US" sz="1100" b="1" dirty="0" smtClean="0"/>
              <a:t> </a:t>
            </a:r>
            <a:endParaRPr lang="en-US" sz="1100" dirty="0" smtClean="0"/>
          </a:p>
          <a:p>
            <a:pPr>
              <a:buNone/>
            </a:pPr>
            <a:r>
              <a:rPr lang="en-US" b="1" dirty="0" smtClean="0"/>
              <a:t>	</a:t>
            </a:r>
            <a:r>
              <a:rPr lang="en-US" sz="3800" b="1" dirty="0" smtClean="0">
                <a:solidFill>
                  <a:schemeClr val="accent1"/>
                </a:solidFill>
              </a:rPr>
              <a:t>I</a:t>
            </a:r>
            <a:r>
              <a:rPr lang="en-US" b="1" dirty="0" smtClean="0">
                <a:solidFill>
                  <a:schemeClr val="accent1"/>
                </a:solidFill>
              </a:rPr>
              <a:t>nteracting </a:t>
            </a:r>
            <a:r>
              <a:rPr lang="en-US" b="1" dirty="0" smtClean="0">
                <a:solidFill>
                  <a:schemeClr val="accent1"/>
                </a:solidFill>
              </a:rPr>
              <a:t>collaboratively</a:t>
            </a:r>
            <a:endParaRPr lang="en-US" dirty="0" smtClean="0">
              <a:solidFill>
                <a:schemeClr val="accent1"/>
              </a:solidFill>
            </a:endParaRPr>
          </a:p>
          <a:p>
            <a:pPr>
              <a:buNone/>
            </a:pPr>
            <a:r>
              <a:rPr lang="en-US" i="1" dirty="0" smtClean="0"/>
              <a:t>	I </a:t>
            </a:r>
            <a:r>
              <a:rPr lang="en-US" i="1" dirty="0" smtClean="0"/>
              <a:t>will contribute positively toward a common goal.</a:t>
            </a:r>
            <a:endParaRPr lang="en-US" dirty="0" smtClean="0"/>
          </a:p>
          <a:p>
            <a:pPr>
              <a:buNone/>
            </a:pPr>
            <a:r>
              <a:rPr lang="en-US" i="1" dirty="0" smtClean="0"/>
              <a:t>	I </a:t>
            </a:r>
            <a:r>
              <a:rPr lang="en-US" i="1" dirty="0" smtClean="0"/>
              <a:t>will value the input of my peers.</a:t>
            </a:r>
            <a:endParaRPr lang="en-US" dirty="0" smtClean="0"/>
          </a:p>
          <a:p>
            <a:pPr>
              <a:buNone/>
            </a:pPr>
            <a:r>
              <a:rPr lang="en-US" i="1" dirty="0" smtClean="0"/>
              <a:t>	I </a:t>
            </a:r>
            <a:r>
              <a:rPr lang="en-US" i="1" dirty="0" smtClean="0"/>
              <a:t>will support the members of my team.</a:t>
            </a:r>
            <a:endParaRPr lang="en-US" dirty="0" smtClean="0"/>
          </a:p>
          <a:p>
            <a:endParaRPr lang="en-US" sz="1100" dirty="0" smtClean="0"/>
          </a:p>
          <a:p>
            <a:pPr>
              <a:buNone/>
            </a:pPr>
            <a:r>
              <a:rPr lang="en-US" b="1" dirty="0" smtClean="0"/>
              <a:t>	</a:t>
            </a:r>
            <a:r>
              <a:rPr lang="en-US" sz="3800" b="1" dirty="0" smtClean="0">
                <a:solidFill>
                  <a:schemeClr val="accent1"/>
                </a:solidFill>
              </a:rPr>
              <a:t>D</a:t>
            </a:r>
            <a:r>
              <a:rPr lang="en-US" b="1" dirty="0" smtClean="0">
                <a:solidFill>
                  <a:schemeClr val="accent1"/>
                </a:solidFill>
              </a:rPr>
              <a:t>evoted </a:t>
            </a:r>
            <a:r>
              <a:rPr lang="en-US" b="1" dirty="0" smtClean="0">
                <a:solidFill>
                  <a:schemeClr val="accent1"/>
                </a:solidFill>
              </a:rPr>
              <a:t>to challenging our minds</a:t>
            </a:r>
            <a:endParaRPr lang="en-US" dirty="0" smtClean="0">
              <a:solidFill>
                <a:schemeClr val="accent1"/>
              </a:solidFill>
            </a:endParaRPr>
          </a:p>
          <a:p>
            <a:pPr>
              <a:buNone/>
            </a:pPr>
            <a:r>
              <a:rPr lang="en-US" i="1" dirty="0" smtClean="0"/>
              <a:t>	I </a:t>
            </a:r>
            <a:r>
              <a:rPr lang="en-US" i="1" dirty="0" smtClean="0"/>
              <a:t>will persevere when my learning activities are difficult.</a:t>
            </a:r>
            <a:endParaRPr lang="en-US" dirty="0" smtClean="0"/>
          </a:p>
          <a:p>
            <a:pPr>
              <a:buNone/>
            </a:pPr>
            <a:r>
              <a:rPr lang="en-US" i="1" dirty="0" smtClean="0"/>
              <a:t>	I </a:t>
            </a:r>
            <a:r>
              <a:rPr lang="en-US" i="1" dirty="0" smtClean="0"/>
              <a:t>will work to my highest potential and not take the easy way out.</a:t>
            </a:r>
            <a:endParaRPr lang="en-US" dirty="0" smtClean="0"/>
          </a:p>
          <a:p>
            <a:pPr>
              <a:buNone/>
            </a:pPr>
            <a:r>
              <a:rPr lang="en-US" i="1" dirty="0" smtClean="0"/>
              <a:t>	I </a:t>
            </a:r>
            <a:r>
              <a:rPr lang="en-US" i="1" dirty="0" smtClean="0"/>
              <a:t>will welcome new challenges and stretch my thinking.</a:t>
            </a:r>
            <a:endParaRPr lang="en-US" dirty="0" smtClean="0"/>
          </a:p>
          <a:p>
            <a:endParaRPr lang="en-US" sz="1100" dirty="0" smtClean="0"/>
          </a:p>
          <a:p>
            <a:pPr>
              <a:buNone/>
            </a:pPr>
            <a:r>
              <a:rPr lang="en-US" b="1" dirty="0" smtClean="0"/>
              <a:t>	</a:t>
            </a:r>
            <a:r>
              <a:rPr lang="en-US" sz="3800" b="1" dirty="0" smtClean="0">
                <a:solidFill>
                  <a:schemeClr val="accent1"/>
                </a:solidFill>
              </a:rPr>
              <a:t>E</a:t>
            </a:r>
            <a:r>
              <a:rPr lang="en-US" b="1" dirty="0" smtClean="0">
                <a:solidFill>
                  <a:schemeClr val="accent1"/>
                </a:solidFill>
              </a:rPr>
              <a:t>xcellence </a:t>
            </a:r>
            <a:r>
              <a:rPr lang="en-US" b="1" dirty="0" smtClean="0">
                <a:solidFill>
                  <a:schemeClr val="accent1"/>
                </a:solidFill>
              </a:rPr>
              <a:t>in all that we do</a:t>
            </a:r>
            <a:endParaRPr lang="en-US" dirty="0" smtClean="0">
              <a:solidFill>
                <a:schemeClr val="accent1"/>
              </a:solidFill>
            </a:endParaRPr>
          </a:p>
          <a:p>
            <a:pPr>
              <a:buNone/>
            </a:pPr>
            <a:r>
              <a:rPr lang="en-US" i="1" dirty="0" smtClean="0"/>
              <a:t>	I </a:t>
            </a:r>
            <a:r>
              <a:rPr lang="en-US" i="1" dirty="0" smtClean="0"/>
              <a:t>will set high and attainable goals for myself.</a:t>
            </a:r>
            <a:endParaRPr lang="en-US" dirty="0" smtClean="0"/>
          </a:p>
          <a:p>
            <a:pPr>
              <a:buNone/>
            </a:pPr>
            <a:r>
              <a:rPr lang="en-US" i="1" dirty="0" smtClean="0"/>
              <a:t>	I </a:t>
            </a:r>
            <a:r>
              <a:rPr lang="en-US" i="1" dirty="0" smtClean="0"/>
              <a:t>will strive to produce quality work of which I can be proud.</a:t>
            </a:r>
            <a:endParaRPr lang="en-US" dirty="0" smtClean="0"/>
          </a:p>
          <a:p>
            <a:pPr>
              <a:buNone/>
            </a:pPr>
            <a:r>
              <a:rPr lang="en-US" i="1" dirty="0" smtClean="0"/>
              <a:t>	I </a:t>
            </a:r>
            <a:r>
              <a:rPr lang="en-US" i="1" dirty="0" smtClean="0"/>
              <a:t>will work to make everyday a great day.</a:t>
            </a:r>
            <a:endParaRPr lang="en-US" dirty="0" smtClean="0"/>
          </a:p>
          <a:p>
            <a:endParaRPr lang="en-US" dirty="0"/>
          </a:p>
        </p:txBody>
      </p:sp>
      <p:sp>
        <p:nvSpPr>
          <p:cNvPr id="3" name="Title 2"/>
          <p:cNvSpPr>
            <a:spLocks noGrp="1"/>
          </p:cNvSpPr>
          <p:nvPr>
            <p:ph type="title"/>
          </p:nvPr>
        </p:nvSpPr>
        <p:spPr>
          <a:xfrm>
            <a:off x="457200" y="274638"/>
            <a:ext cx="8229600" cy="868362"/>
          </a:xfrm>
        </p:spPr>
        <p:txBody>
          <a:bodyPr/>
          <a:lstStyle/>
          <a:p>
            <a:r>
              <a:rPr lang="en-US" dirty="0" smtClean="0"/>
              <a:t>Our Vision at OJRMS - PRIDE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p>
          <a:p>
            <a:pPr>
              <a:buNone/>
            </a:pPr>
            <a:r>
              <a:rPr lang="en-US" sz="4000" b="1" i="1" dirty="0" smtClean="0"/>
              <a:t>“A coherent statement of who we are makes it harder for us to become something else.”</a:t>
            </a:r>
          </a:p>
          <a:p>
            <a:pPr>
              <a:buNone/>
            </a:pPr>
            <a:r>
              <a:rPr lang="en-US" sz="4000" b="1" i="1" dirty="0" smtClean="0"/>
              <a:t>	</a:t>
            </a:r>
            <a:r>
              <a:rPr lang="en-US" sz="4000" b="1" i="1" dirty="0" smtClean="0"/>
              <a:t>						</a:t>
            </a:r>
            <a:r>
              <a:rPr lang="en-US" sz="2000" b="1" i="1" dirty="0" smtClean="0"/>
              <a:t>-</a:t>
            </a:r>
            <a:r>
              <a:rPr lang="en-US" sz="2000" b="1" i="1" dirty="0" err="1" smtClean="0"/>
              <a:t>Weick</a:t>
            </a:r>
            <a:r>
              <a:rPr lang="en-US" sz="2000" b="1" i="1" dirty="0" smtClean="0"/>
              <a:t>, 1985</a:t>
            </a:r>
            <a:endParaRPr lang="en-US" sz="2000" b="1" i="1" dirty="0"/>
          </a:p>
        </p:txBody>
      </p:sp>
      <p:sp>
        <p:nvSpPr>
          <p:cNvPr id="3" name="Title 2"/>
          <p:cNvSpPr>
            <a:spLocks noGrp="1"/>
          </p:cNvSpPr>
          <p:nvPr>
            <p:ph type="title"/>
          </p:nvPr>
        </p:nvSpPr>
        <p:spPr/>
        <p:txBody>
          <a:bodyPr>
            <a:normAutofit fontScale="90000"/>
          </a:bodyPr>
          <a:lstStyle/>
          <a:p>
            <a:r>
              <a:rPr lang="en-US" dirty="0" smtClean="0"/>
              <a:t>The “Dark Side” of School Culture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smtClean="0">
                <a:solidFill>
                  <a:schemeClr val="accent4">
                    <a:lumMod val="75000"/>
                  </a:schemeClr>
                </a:solidFill>
              </a:rPr>
              <a:t>Bartering (Push) </a:t>
            </a:r>
          </a:p>
          <a:p>
            <a:pPr>
              <a:buNone/>
            </a:pPr>
            <a:r>
              <a:rPr lang="en-US" b="1" dirty="0" smtClean="0">
                <a:solidFill>
                  <a:schemeClr val="accent4">
                    <a:lumMod val="75000"/>
                  </a:schemeClr>
                </a:solidFill>
              </a:rPr>
              <a:t>	</a:t>
            </a:r>
            <a:r>
              <a:rPr lang="en-US" sz="2000" b="1" dirty="0" smtClean="0"/>
              <a:t>Principals and teachers strike a bargain – give to get</a:t>
            </a:r>
          </a:p>
          <a:p>
            <a:pPr>
              <a:buNone/>
            </a:pPr>
            <a:endParaRPr lang="en-US" sz="800" b="1" dirty="0" smtClean="0"/>
          </a:p>
          <a:p>
            <a:r>
              <a:rPr lang="en-US" b="1" dirty="0" smtClean="0">
                <a:solidFill>
                  <a:schemeClr val="accent4">
                    <a:lumMod val="75000"/>
                  </a:schemeClr>
                </a:solidFill>
              </a:rPr>
              <a:t>Building (Support)</a:t>
            </a:r>
          </a:p>
          <a:p>
            <a:pPr>
              <a:buNone/>
            </a:pPr>
            <a:r>
              <a:rPr lang="en-US" sz="2000" b="1" dirty="0" smtClean="0"/>
              <a:t>	</a:t>
            </a:r>
            <a:r>
              <a:rPr lang="en-US" sz="2000" b="1" dirty="0" smtClean="0"/>
              <a:t>Emphasis on teachers feeling personal fulfillment</a:t>
            </a:r>
          </a:p>
          <a:p>
            <a:pPr>
              <a:buNone/>
            </a:pPr>
            <a:endParaRPr lang="en-US" sz="800" b="1" dirty="0" smtClean="0"/>
          </a:p>
          <a:p>
            <a:r>
              <a:rPr lang="en-US" b="1" dirty="0" smtClean="0">
                <a:solidFill>
                  <a:schemeClr val="accent4">
                    <a:lumMod val="75000"/>
                  </a:schemeClr>
                </a:solidFill>
              </a:rPr>
              <a:t>Bonding (Inspire)</a:t>
            </a:r>
            <a:endParaRPr lang="en-US" b="1" dirty="0" smtClean="0">
              <a:solidFill>
                <a:schemeClr val="accent4">
                  <a:lumMod val="75000"/>
                </a:schemeClr>
              </a:solidFill>
            </a:endParaRPr>
          </a:p>
          <a:p>
            <a:pPr>
              <a:buNone/>
            </a:pPr>
            <a:r>
              <a:rPr lang="en-US" sz="2000" b="1" dirty="0" smtClean="0"/>
              <a:t>	</a:t>
            </a:r>
            <a:r>
              <a:rPr lang="en-US" sz="2000" b="1" dirty="0" smtClean="0"/>
              <a:t>Principals and teachers sharing a set of values – mutual caring and interdependence. Emphasis shifts from what principal wants to obligations that we feel towards one another.</a:t>
            </a:r>
          </a:p>
          <a:p>
            <a:pPr>
              <a:buNone/>
            </a:pPr>
            <a:endParaRPr lang="en-US" sz="800" b="1" dirty="0" smtClean="0"/>
          </a:p>
          <a:p>
            <a:r>
              <a:rPr lang="en-US" b="1" dirty="0" smtClean="0">
                <a:solidFill>
                  <a:schemeClr val="accent4">
                    <a:lumMod val="75000"/>
                  </a:schemeClr>
                </a:solidFill>
              </a:rPr>
              <a:t>Binding </a:t>
            </a:r>
            <a:r>
              <a:rPr lang="en-US" b="1" dirty="0" smtClean="0">
                <a:solidFill>
                  <a:schemeClr val="accent4">
                    <a:lumMod val="75000"/>
                  </a:schemeClr>
                </a:solidFill>
              </a:rPr>
              <a:t>(</a:t>
            </a:r>
            <a:r>
              <a:rPr lang="en-US" b="1" dirty="0" smtClean="0">
                <a:solidFill>
                  <a:schemeClr val="accent4">
                    <a:lumMod val="75000"/>
                  </a:schemeClr>
                </a:solidFill>
              </a:rPr>
              <a:t>Sustain)</a:t>
            </a:r>
            <a:endParaRPr lang="en-US" b="1" dirty="0" smtClean="0">
              <a:solidFill>
                <a:schemeClr val="accent4">
                  <a:lumMod val="75000"/>
                </a:schemeClr>
              </a:solidFill>
            </a:endParaRPr>
          </a:p>
          <a:p>
            <a:pPr>
              <a:buNone/>
            </a:pPr>
            <a:r>
              <a:rPr lang="en-US" sz="2000" b="1" dirty="0" smtClean="0"/>
              <a:t>	</a:t>
            </a:r>
            <a:r>
              <a:rPr lang="en-US" sz="2000" b="1" dirty="0" smtClean="0"/>
              <a:t>Moral authority…self-managing</a:t>
            </a:r>
            <a:endParaRPr lang="en-US" sz="2000" b="1" dirty="0"/>
          </a:p>
        </p:txBody>
      </p:sp>
      <p:sp>
        <p:nvSpPr>
          <p:cNvPr id="3" name="Title 2"/>
          <p:cNvSpPr>
            <a:spLocks noGrp="1"/>
          </p:cNvSpPr>
          <p:nvPr>
            <p:ph type="title"/>
          </p:nvPr>
        </p:nvSpPr>
        <p:spPr/>
        <p:txBody>
          <a:bodyPr/>
          <a:lstStyle/>
          <a:p>
            <a:r>
              <a:rPr lang="en-US" dirty="0" smtClean="0"/>
              <a:t>Stages of Leadership</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solidFill>
                  <a:schemeClr val="accent4">
                    <a:lumMod val="75000"/>
                  </a:schemeClr>
                </a:solidFill>
              </a:rPr>
              <a:t>Bureaucratic (Rules)</a:t>
            </a:r>
            <a:endParaRPr lang="en-US" b="1" dirty="0" smtClean="0">
              <a:solidFill>
                <a:schemeClr val="accent4">
                  <a:lumMod val="75000"/>
                </a:schemeClr>
              </a:solidFill>
            </a:endParaRPr>
          </a:p>
          <a:p>
            <a:pPr>
              <a:buNone/>
            </a:pPr>
            <a:r>
              <a:rPr lang="en-US" sz="2800" b="1" dirty="0" smtClean="0"/>
              <a:t>	</a:t>
            </a:r>
            <a:r>
              <a:rPr lang="en-US" sz="2000" b="1" dirty="0" smtClean="0"/>
              <a:t>Direct supervision and monitoring – “Expect &amp; Inspect”</a:t>
            </a:r>
          </a:p>
          <a:p>
            <a:pPr>
              <a:buNone/>
            </a:pPr>
            <a:endParaRPr lang="en-US" sz="500" dirty="0" smtClean="0"/>
          </a:p>
          <a:p>
            <a:r>
              <a:rPr lang="en-US" b="1" dirty="0" smtClean="0">
                <a:solidFill>
                  <a:schemeClr val="accent4">
                    <a:lumMod val="75000"/>
                  </a:schemeClr>
                </a:solidFill>
              </a:rPr>
              <a:t>Personal (Relationships)</a:t>
            </a:r>
            <a:endParaRPr lang="en-US" b="1" dirty="0" smtClean="0">
              <a:solidFill>
                <a:schemeClr val="accent4">
                  <a:lumMod val="75000"/>
                </a:schemeClr>
              </a:solidFill>
            </a:endParaRPr>
          </a:p>
          <a:p>
            <a:pPr>
              <a:buNone/>
            </a:pPr>
            <a:r>
              <a:rPr lang="en-US" sz="2800" b="1" dirty="0" smtClean="0"/>
              <a:t>	</a:t>
            </a:r>
            <a:r>
              <a:rPr lang="en-US" sz="2000" b="1" dirty="0" smtClean="0"/>
              <a:t>Congeniality between teachers and supervisors – “Expect &amp; Reward”</a:t>
            </a:r>
          </a:p>
          <a:p>
            <a:pPr>
              <a:buNone/>
            </a:pPr>
            <a:endParaRPr lang="en-US" sz="500" b="1" dirty="0" smtClean="0"/>
          </a:p>
          <a:p>
            <a:r>
              <a:rPr lang="en-US" b="1" dirty="0" smtClean="0">
                <a:solidFill>
                  <a:schemeClr val="accent4">
                    <a:lumMod val="75000"/>
                  </a:schemeClr>
                </a:solidFill>
              </a:rPr>
              <a:t>Moral </a:t>
            </a:r>
            <a:endParaRPr lang="en-US" b="1" dirty="0" smtClean="0">
              <a:solidFill>
                <a:schemeClr val="accent4">
                  <a:lumMod val="75000"/>
                </a:schemeClr>
              </a:solidFill>
            </a:endParaRPr>
          </a:p>
          <a:p>
            <a:pPr>
              <a:buNone/>
            </a:pPr>
            <a:r>
              <a:rPr lang="en-US" sz="2800" b="1" dirty="0" smtClean="0"/>
              <a:t>	</a:t>
            </a:r>
            <a:r>
              <a:rPr lang="en-US" sz="2000" b="1" dirty="0" smtClean="0"/>
              <a:t>Respond to shared commitments to values and to one another</a:t>
            </a:r>
          </a:p>
          <a:p>
            <a:pPr algn="ctr">
              <a:buNone/>
            </a:pPr>
            <a:r>
              <a:rPr lang="en-US" sz="2400" b="1" i="1" dirty="0" smtClean="0">
                <a:solidFill>
                  <a:schemeClr val="accent1">
                    <a:lumMod val="50000"/>
                  </a:schemeClr>
                </a:solidFill>
              </a:rPr>
              <a:t>“True leadership only exists if people follow when they have the freedom not to</a:t>
            </a:r>
            <a:r>
              <a:rPr lang="en-US" sz="2400" b="1" i="1" dirty="0" smtClean="0">
                <a:solidFill>
                  <a:schemeClr val="accent1">
                    <a:lumMod val="50000"/>
                  </a:schemeClr>
                </a:solidFill>
              </a:rPr>
              <a:t>.”</a:t>
            </a:r>
            <a:r>
              <a:rPr lang="en-US" sz="2400" b="1" i="1" dirty="0" smtClean="0">
                <a:solidFill>
                  <a:schemeClr val="accent1">
                    <a:lumMod val="50000"/>
                  </a:schemeClr>
                </a:solidFill>
              </a:rPr>
              <a:t> </a:t>
            </a:r>
            <a:r>
              <a:rPr lang="en-US" sz="1200" b="1" i="1" dirty="0" smtClean="0">
                <a:solidFill>
                  <a:schemeClr val="accent3">
                    <a:lumMod val="75000"/>
                  </a:schemeClr>
                </a:solidFill>
              </a:rPr>
              <a:t>Jim Collins</a:t>
            </a:r>
            <a:endParaRPr lang="en-US" sz="2400" b="1" i="1" dirty="0">
              <a:solidFill>
                <a:schemeClr val="accent1">
                  <a:lumMod val="50000"/>
                </a:schemeClr>
              </a:solidFill>
            </a:endParaRPr>
          </a:p>
        </p:txBody>
      </p:sp>
      <p:sp>
        <p:nvSpPr>
          <p:cNvPr id="3" name="Title 2"/>
          <p:cNvSpPr>
            <a:spLocks noGrp="1"/>
          </p:cNvSpPr>
          <p:nvPr>
            <p:ph type="title"/>
          </p:nvPr>
        </p:nvSpPr>
        <p:spPr/>
        <p:txBody>
          <a:bodyPr/>
          <a:lstStyle/>
          <a:p>
            <a:r>
              <a:rPr lang="en-US" dirty="0" smtClean="0"/>
              <a:t>Sources of Authority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None/>
            </a:pPr>
            <a:r>
              <a:rPr lang="en-US" dirty="0" smtClean="0"/>
              <a:t>“As lifelong learners, there is always distance between our achievement today and our potential tomorrow.”</a:t>
            </a:r>
          </a:p>
          <a:p>
            <a:pPr>
              <a:buNone/>
            </a:pPr>
            <a:endParaRPr lang="en-US" dirty="0" smtClean="0"/>
          </a:p>
          <a:p>
            <a:r>
              <a:rPr lang="en-US" dirty="0" smtClean="0">
                <a:solidFill>
                  <a:schemeClr val="accent3">
                    <a:lumMod val="75000"/>
                  </a:schemeClr>
                </a:solidFill>
              </a:rPr>
              <a:t>Continuous Improvement – Good to Great</a:t>
            </a:r>
          </a:p>
          <a:p>
            <a:pPr>
              <a:buNone/>
            </a:pPr>
            <a:endParaRPr lang="en-US" dirty="0" smtClean="0">
              <a:solidFill>
                <a:schemeClr val="accent3">
                  <a:lumMod val="75000"/>
                </a:schemeClr>
              </a:solidFill>
            </a:endParaRPr>
          </a:p>
          <a:p>
            <a:pPr algn="ctr">
              <a:buNone/>
            </a:pPr>
            <a:r>
              <a:rPr lang="en-US" dirty="0" smtClean="0">
                <a:solidFill>
                  <a:schemeClr val="accent1">
                    <a:lumMod val="75000"/>
                  </a:schemeClr>
                </a:solidFill>
              </a:rPr>
              <a:t>“Change is sometimes desirable, often necessary, but always inevitable.”</a:t>
            </a:r>
          </a:p>
          <a:p>
            <a:pPr>
              <a:buNone/>
            </a:pPr>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Change Theory</a:t>
            </a:r>
            <a:endParaRPr lang="en-US" sz="2400" i="1"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en-US" sz="2800" b="1" i="1" dirty="0" smtClean="0">
                <a:solidFill>
                  <a:schemeClr val="bg2">
                    <a:lumMod val="50000"/>
                  </a:schemeClr>
                </a:solidFill>
              </a:rPr>
              <a:t>When thinking about change, principals need to understand…</a:t>
            </a:r>
          </a:p>
          <a:p>
            <a:r>
              <a:rPr lang="en-US" sz="2400" dirty="0" smtClean="0"/>
              <a:t>Change, like life, is difficult.</a:t>
            </a:r>
          </a:p>
          <a:p>
            <a:r>
              <a:rPr lang="en-US" sz="2400" dirty="0" smtClean="0"/>
              <a:t>Some will say change is unnecessary, others that it is not possible.</a:t>
            </a:r>
          </a:p>
          <a:p>
            <a:r>
              <a:rPr lang="en-US" sz="2400" dirty="0" smtClean="0"/>
              <a:t>Change will make people uncomfortable.</a:t>
            </a:r>
          </a:p>
          <a:p>
            <a:r>
              <a:rPr lang="en-US" sz="2400" dirty="0" smtClean="0"/>
              <a:t>Some decisions are ALWAYS going to be unpopular.</a:t>
            </a:r>
          </a:p>
          <a:p>
            <a:r>
              <a:rPr lang="en-US" sz="2400" dirty="0" smtClean="0"/>
              <a:t>Consensus is not always best – or possible.</a:t>
            </a:r>
          </a:p>
          <a:p>
            <a:r>
              <a:rPr lang="en-US" sz="2400" dirty="0" smtClean="0"/>
              <a:t>Be able to admit that you were wrong.</a:t>
            </a:r>
          </a:p>
          <a:p>
            <a:r>
              <a:rPr lang="en-US" sz="2400" dirty="0" smtClean="0"/>
              <a:t>Celebrate small wins.</a:t>
            </a:r>
          </a:p>
          <a:p>
            <a:r>
              <a:rPr lang="en-US" sz="2400" dirty="0" smtClean="0"/>
              <a:t>“The Last Ten Minutes”</a:t>
            </a:r>
          </a:p>
          <a:p>
            <a:endParaRPr lang="en-US" sz="2400" dirty="0" smtClean="0"/>
          </a:p>
          <a:p>
            <a:endParaRPr lang="en-US" sz="2400" dirty="0"/>
          </a:p>
        </p:txBody>
      </p:sp>
      <p:sp>
        <p:nvSpPr>
          <p:cNvPr id="3" name="Title 2"/>
          <p:cNvSpPr>
            <a:spLocks noGrp="1"/>
          </p:cNvSpPr>
          <p:nvPr>
            <p:ph type="title"/>
          </p:nvPr>
        </p:nvSpPr>
        <p:spPr/>
        <p:txBody>
          <a:bodyPr/>
          <a:lstStyle/>
          <a:p>
            <a:r>
              <a:rPr lang="en-US" dirty="0" smtClean="0"/>
              <a:t>Change Theory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ctr">
              <a:buNone/>
            </a:pPr>
            <a:r>
              <a:rPr lang="en-US" b="1" i="1" dirty="0" smtClean="0">
                <a:solidFill>
                  <a:schemeClr val="accent5">
                    <a:lumMod val="50000"/>
                  </a:schemeClr>
                </a:solidFill>
              </a:rPr>
              <a:t>Ready, Fire, Aim!</a:t>
            </a:r>
          </a:p>
          <a:p>
            <a:r>
              <a:rPr lang="en-US" dirty="0" smtClean="0">
                <a:solidFill>
                  <a:schemeClr val="bg2">
                    <a:lumMod val="25000"/>
                  </a:schemeClr>
                </a:solidFill>
              </a:rPr>
              <a:t>Relationships First – Going too slow/too fast</a:t>
            </a:r>
          </a:p>
          <a:p>
            <a:pPr lvl="1"/>
            <a:r>
              <a:rPr lang="en-US" dirty="0" smtClean="0">
                <a:solidFill>
                  <a:schemeClr val="accent3">
                    <a:lumMod val="75000"/>
                  </a:schemeClr>
                </a:solidFill>
              </a:rPr>
              <a:t>Entry Plan – Assessing culture, listening, engaging</a:t>
            </a:r>
          </a:p>
          <a:p>
            <a:pPr lvl="1">
              <a:buNone/>
            </a:pPr>
            <a:endParaRPr lang="en-US" sz="800" dirty="0" smtClean="0">
              <a:solidFill>
                <a:schemeClr val="accent3">
                  <a:lumMod val="75000"/>
                </a:schemeClr>
              </a:solidFill>
            </a:endParaRPr>
          </a:p>
          <a:p>
            <a:r>
              <a:rPr lang="en-US" dirty="0" smtClean="0">
                <a:solidFill>
                  <a:schemeClr val="bg2">
                    <a:lumMod val="25000"/>
                  </a:schemeClr>
                </a:solidFill>
              </a:rPr>
              <a:t>Implementation Dip – Building Capacity</a:t>
            </a:r>
          </a:p>
          <a:p>
            <a:pPr lvl="1"/>
            <a:r>
              <a:rPr lang="en-US" dirty="0" smtClean="0">
                <a:solidFill>
                  <a:schemeClr val="accent3">
                    <a:lumMod val="75000"/>
                  </a:schemeClr>
                </a:solidFill>
              </a:rPr>
              <a:t>Persistence with Flexibility – Never Stray from Core</a:t>
            </a:r>
          </a:p>
          <a:p>
            <a:pPr lvl="1">
              <a:buNone/>
            </a:pPr>
            <a:endParaRPr lang="en-US" sz="800" dirty="0" smtClean="0">
              <a:solidFill>
                <a:schemeClr val="accent3">
                  <a:lumMod val="75000"/>
                </a:schemeClr>
              </a:solidFill>
            </a:endParaRPr>
          </a:p>
          <a:p>
            <a:r>
              <a:rPr lang="en-US" dirty="0" smtClean="0">
                <a:solidFill>
                  <a:schemeClr val="bg2">
                    <a:lumMod val="25000"/>
                  </a:schemeClr>
                </a:solidFill>
              </a:rPr>
              <a:t>Fat Plans – Keep It Simple</a:t>
            </a:r>
          </a:p>
          <a:p>
            <a:pPr>
              <a:buNone/>
            </a:pPr>
            <a:endParaRPr lang="en-US" sz="800" dirty="0" smtClean="0">
              <a:solidFill>
                <a:schemeClr val="bg2">
                  <a:lumMod val="25000"/>
                </a:schemeClr>
              </a:solidFill>
            </a:endParaRPr>
          </a:p>
          <a:p>
            <a:r>
              <a:rPr lang="en-US" dirty="0" smtClean="0">
                <a:solidFill>
                  <a:schemeClr val="bg2">
                    <a:lumMod val="25000"/>
                  </a:schemeClr>
                </a:solidFill>
              </a:rPr>
              <a:t>Behavior </a:t>
            </a:r>
            <a:r>
              <a:rPr lang="en-US" dirty="0" smtClean="0">
                <a:solidFill>
                  <a:schemeClr val="bg2">
                    <a:lumMod val="25000"/>
                  </a:schemeClr>
                </a:solidFill>
              </a:rPr>
              <a:t>B</a:t>
            </a:r>
            <a:r>
              <a:rPr lang="en-US" dirty="0" smtClean="0">
                <a:solidFill>
                  <a:schemeClr val="bg2">
                    <a:lumMod val="25000"/>
                  </a:schemeClr>
                </a:solidFill>
              </a:rPr>
              <a:t>efore Beliefs</a:t>
            </a:r>
            <a:endParaRPr lang="en-US" dirty="0" smtClean="0">
              <a:solidFill>
                <a:schemeClr val="bg2">
                  <a:lumMod val="25000"/>
                </a:schemeClr>
              </a:solidFill>
            </a:endParaRPr>
          </a:p>
          <a:p>
            <a:pPr lvl="1"/>
            <a:r>
              <a:rPr lang="en-US" dirty="0" smtClean="0">
                <a:solidFill>
                  <a:schemeClr val="accent3">
                    <a:lumMod val="75000"/>
                  </a:schemeClr>
                </a:solidFill>
              </a:rPr>
              <a:t>Seeing is Believing…</a:t>
            </a:r>
          </a:p>
          <a:p>
            <a:pPr lvl="1">
              <a:buNone/>
            </a:pPr>
            <a:endParaRPr lang="en-US" sz="800" dirty="0" smtClean="0">
              <a:solidFill>
                <a:schemeClr val="accent3">
                  <a:lumMod val="75000"/>
                </a:schemeClr>
              </a:solidFill>
            </a:endParaRPr>
          </a:p>
          <a:p>
            <a:r>
              <a:rPr lang="en-US" dirty="0" smtClean="0">
                <a:solidFill>
                  <a:schemeClr val="bg2">
                    <a:lumMod val="25000"/>
                  </a:schemeClr>
                </a:solidFill>
              </a:rPr>
              <a:t>Communication</a:t>
            </a:r>
            <a:endParaRPr lang="en-US" dirty="0" smtClean="0">
              <a:solidFill>
                <a:schemeClr val="accent3">
                  <a:lumMod val="75000"/>
                </a:schemeClr>
              </a:solidFill>
            </a:endParaRPr>
          </a:p>
          <a:p>
            <a:pPr lvl="1"/>
            <a:endParaRPr lang="en-US" dirty="0" smtClean="0">
              <a:solidFill>
                <a:schemeClr val="accent3">
                  <a:lumMod val="75000"/>
                </a:schemeClr>
              </a:solidFill>
            </a:endParaRPr>
          </a:p>
          <a:p>
            <a:endParaRPr lang="en-US" dirty="0" smtClean="0">
              <a:solidFill>
                <a:schemeClr val="accent3">
                  <a:lumMod val="75000"/>
                </a:schemeClr>
              </a:solidFill>
            </a:endParaRPr>
          </a:p>
          <a:p>
            <a:pPr lvl="1"/>
            <a:endParaRPr lang="en-US" dirty="0" smtClean="0">
              <a:solidFill>
                <a:schemeClr val="accent3">
                  <a:lumMod val="75000"/>
                </a:schemeClr>
              </a:solidFill>
            </a:endParaRPr>
          </a:p>
          <a:p>
            <a:endParaRPr lang="en-US" dirty="0" smtClean="0">
              <a:solidFill>
                <a:schemeClr val="bg2">
                  <a:lumMod val="25000"/>
                </a:schemeClr>
              </a:solidFill>
            </a:endParaRPr>
          </a:p>
          <a:p>
            <a:pPr lvl="1"/>
            <a:endParaRPr lang="en-US" dirty="0" smtClean="0">
              <a:solidFill>
                <a:schemeClr val="accent3">
                  <a:lumMod val="75000"/>
                </a:schemeClr>
              </a:solidFill>
            </a:endParaRPr>
          </a:p>
          <a:p>
            <a:pPr lvl="1"/>
            <a:endParaRPr lang="en-US" dirty="0" smtClean="0">
              <a:solidFill>
                <a:schemeClr val="accent3">
                  <a:lumMod val="75000"/>
                </a:schemeClr>
              </a:solidFill>
            </a:endParaRPr>
          </a:p>
        </p:txBody>
      </p:sp>
      <p:sp>
        <p:nvSpPr>
          <p:cNvPr id="3" name="Title 2"/>
          <p:cNvSpPr>
            <a:spLocks noGrp="1"/>
          </p:cNvSpPr>
          <p:nvPr>
            <p:ph type="title"/>
          </p:nvPr>
        </p:nvSpPr>
        <p:spPr/>
        <p:txBody>
          <a:bodyPr/>
          <a:lstStyle/>
          <a:p>
            <a:r>
              <a:rPr lang="en-US" dirty="0" smtClean="0"/>
              <a:t>Change Theory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bg2">
                    <a:lumMod val="25000"/>
                  </a:schemeClr>
                </a:solidFill>
              </a:rPr>
              <a:t>Learn From One Another</a:t>
            </a:r>
            <a:endParaRPr lang="en-US" dirty="0" smtClean="0">
              <a:solidFill>
                <a:schemeClr val="bg2">
                  <a:lumMod val="25000"/>
                </a:schemeClr>
              </a:solidFill>
            </a:endParaRPr>
          </a:p>
          <a:p>
            <a:pPr lvl="1"/>
            <a:r>
              <a:rPr lang="en-US" dirty="0" smtClean="0">
                <a:solidFill>
                  <a:schemeClr val="accent3">
                    <a:lumMod val="75000"/>
                  </a:schemeClr>
                </a:solidFill>
              </a:rPr>
              <a:t>Provide an opportunity for teachers to hear from and to learn from each other</a:t>
            </a:r>
          </a:p>
          <a:p>
            <a:r>
              <a:rPr lang="en-US" dirty="0" smtClean="0">
                <a:solidFill>
                  <a:schemeClr val="bg2">
                    <a:lumMod val="25000"/>
                  </a:schemeClr>
                </a:solidFill>
              </a:rPr>
              <a:t>Take Risks – and Learn</a:t>
            </a:r>
          </a:p>
          <a:p>
            <a:r>
              <a:rPr lang="en-US" dirty="0" smtClean="0">
                <a:solidFill>
                  <a:schemeClr val="bg2">
                    <a:lumMod val="25000"/>
                  </a:schemeClr>
                </a:solidFill>
              </a:rPr>
              <a:t>It’s Okay To Be Assertive</a:t>
            </a:r>
          </a:p>
          <a:p>
            <a:pPr lvl="1"/>
            <a:r>
              <a:rPr lang="en-US" dirty="0" smtClean="0">
                <a:solidFill>
                  <a:schemeClr val="accent3">
                    <a:lumMod val="75000"/>
                  </a:schemeClr>
                </a:solidFill>
              </a:rPr>
              <a:t>Leadership is a mixture of AUTHORITY &amp; DEMOCRACY.</a:t>
            </a:r>
          </a:p>
          <a:p>
            <a:pPr lvl="1"/>
            <a:r>
              <a:rPr lang="en-US" dirty="0" smtClean="0">
                <a:solidFill>
                  <a:schemeClr val="accent3">
                    <a:lumMod val="75000"/>
                  </a:schemeClr>
                </a:solidFill>
              </a:rPr>
              <a:t>Leaders can be assertive when…</a:t>
            </a:r>
          </a:p>
          <a:p>
            <a:pPr lvl="2"/>
            <a:r>
              <a:rPr lang="en-US" dirty="0" smtClean="0">
                <a:solidFill>
                  <a:schemeClr val="accent5">
                    <a:lumMod val="75000"/>
                  </a:schemeClr>
                </a:solidFill>
              </a:rPr>
              <a:t>Good relationships exist</a:t>
            </a:r>
          </a:p>
          <a:p>
            <a:pPr lvl="2"/>
            <a:r>
              <a:rPr lang="en-US" dirty="0" smtClean="0">
                <a:solidFill>
                  <a:schemeClr val="accent5">
                    <a:lumMod val="75000"/>
                  </a:schemeClr>
                </a:solidFill>
              </a:rPr>
              <a:t>T</a:t>
            </a:r>
            <a:r>
              <a:rPr lang="en-US" dirty="0" smtClean="0">
                <a:solidFill>
                  <a:schemeClr val="accent5">
                    <a:lumMod val="75000"/>
                  </a:schemeClr>
                </a:solidFill>
              </a:rPr>
              <a:t>hey are knowledgeable – have a good idea</a:t>
            </a:r>
          </a:p>
          <a:p>
            <a:pPr lvl="2"/>
            <a:r>
              <a:rPr lang="en-US" dirty="0" smtClean="0">
                <a:solidFill>
                  <a:schemeClr val="accent5">
                    <a:lumMod val="75000"/>
                  </a:schemeClr>
                </a:solidFill>
              </a:rPr>
              <a:t>They empower others </a:t>
            </a:r>
          </a:p>
          <a:p>
            <a:pPr lvl="1"/>
            <a:endParaRPr lang="en-US" dirty="0" smtClean="0">
              <a:solidFill>
                <a:schemeClr val="accent3">
                  <a:lumMod val="75000"/>
                </a:schemeClr>
              </a:solidFill>
            </a:endParaRPr>
          </a:p>
          <a:p>
            <a:pPr lvl="1"/>
            <a:endParaRPr lang="en-US" dirty="0" smtClean="0">
              <a:solidFill>
                <a:schemeClr val="accent3">
                  <a:lumMod val="75000"/>
                </a:schemeClr>
              </a:solidFill>
            </a:endParaRPr>
          </a:p>
          <a:p>
            <a:endParaRPr lang="en-US" dirty="0"/>
          </a:p>
        </p:txBody>
      </p:sp>
      <p:sp>
        <p:nvSpPr>
          <p:cNvPr id="3" name="Title 2"/>
          <p:cNvSpPr>
            <a:spLocks noGrp="1"/>
          </p:cNvSpPr>
          <p:nvPr>
            <p:ph type="title"/>
          </p:nvPr>
        </p:nvSpPr>
        <p:spPr/>
        <p:txBody>
          <a:bodyPr/>
          <a:lstStyle/>
          <a:p>
            <a:r>
              <a:rPr lang="en-US" dirty="0" smtClean="0"/>
              <a:t>Change Theory</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r>
              <a:rPr lang="en-US" sz="2000" b="1" i="1" dirty="0" smtClean="0"/>
              <a:t>According to </a:t>
            </a:r>
            <a:r>
              <a:rPr lang="en-US" sz="2000" b="1" i="1" dirty="0" err="1" smtClean="0"/>
              <a:t>Fullan</a:t>
            </a:r>
            <a:r>
              <a:rPr lang="en-US" sz="2000" b="1" i="1" dirty="0" smtClean="0"/>
              <a:t>…</a:t>
            </a:r>
          </a:p>
          <a:p>
            <a:pPr>
              <a:buNone/>
            </a:pPr>
            <a:endParaRPr lang="en-US" sz="800" dirty="0" smtClean="0"/>
          </a:p>
          <a:p>
            <a:r>
              <a:rPr lang="en-US" dirty="0" smtClean="0">
                <a:solidFill>
                  <a:schemeClr val="bg2">
                    <a:lumMod val="50000"/>
                  </a:schemeClr>
                </a:solidFill>
              </a:rPr>
              <a:t>To get anywhere, you have to do something.</a:t>
            </a:r>
          </a:p>
          <a:p>
            <a:pPr>
              <a:buNone/>
            </a:pPr>
            <a:endParaRPr lang="en-US" sz="600" dirty="0" smtClean="0">
              <a:solidFill>
                <a:schemeClr val="bg2">
                  <a:lumMod val="50000"/>
                </a:schemeClr>
              </a:solidFill>
            </a:endParaRPr>
          </a:p>
          <a:p>
            <a:r>
              <a:rPr lang="en-US" dirty="0" smtClean="0">
                <a:solidFill>
                  <a:schemeClr val="accent1">
                    <a:lumMod val="50000"/>
                  </a:schemeClr>
                </a:solidFill>
              </a:rPr>
              <a:t>In doing something, you will need to focus on developing skills.</a:t>
            </a:r>
          </a:p>
          <a:p>
            <a:pPr>
              <a:buNone/>
            </a:pPr>
            <a:endParaRPr lang="en-US" sz="600" dirty="0" smtClean="0">
              <a:solidFill>
                <a:schemeClr val="accent1">
                  <a:lumMod val="50000"/>
                </a:schemeClr>
              </a:solidFill>
            </a:endParaRPr>
          </a:p>
          <a:p>
            <a:r>
              <a:rPr lang="en-US" dirty="0" smtClean="0">
                <a:solidFill>
                  <a:schemeClr val="bg2">
                    <a:lumMod val="50000"/>
                  </a:schemeClr>
                </a:solidFill>
              </a:rPr>
              <a:t>Acquisition of skills increases clarity.</a:t>
            </a:r>
          </a:p>
          <a:p>
            <a:pPr>
              <a:buNone/>
            </a:pPr>
            <a:endParaRPr lang="en-US" sz="600" dirty="0" smtClean="0">
              <a:solidFill>
                <a:schemeClr val="bg2">
                  <a:lumMod val="50000"/>
                </a:schemeClr>
              </a:solidFill>
            </a:endParaRPr>
          </a:p>
          <a:p>
            <a:r>
              <a:rPr lang="en-US" dirty="0" smtClean="0">
                <a:solidFill>
                  <a:schemeClr val="accent1">
                    <a:lumMod val="50000"/>
                  </a:schemeClr>
                </a:solidFill>
              </a:rPr>
              <a:t>Clarity results in ownership.</a:t>
            </a:r>
          </a:p>
          <a:p>
            <a:pPr>
              <a:buNone/>
            </a:pPr>
            <a:endParaRPr lang="en-US" sz="600" dirty="0" smtClean="0">
              <a:solidFill>
                <a:schemeClr val="accent1">
                  <a:lumMod val="50000"/>
                </a:schemeClr>
              </a:solidFill>
            </a:endParaRPr>
          </a:p>
          <a:p>
            <a:r>
              <a:rPr lang="en-US" dirty="0" smtClean="0">
                <a:solidFill>
                  <a:schemeClr val="bg2">
                    <a:lumMod val="50000"/>
                  </a:schemeClr>
                </a:solidFill>
              </a:rPr>
              <a:t>Doing this together with others generates shared ownership.</a:t>
            </a:r>
          </a:p>
          <a:p>
            <a:pPr>
              <a:buNone/>
            </a:pPr>
            <a:endParaRPr lang="en-US" sz="600" dirty="0" smtClean="0">
              <a:solidFill>
                <a:schemeClr val="bg2">
                  <a:lumMod val="50000"/>
                </a:schemeClr>
              </a:solidFill>
            </a:endParaRPr>
          </a:p>
          <a:p>
            <a:r>
              <a:rPr lang="en-US" dirty="0" smtClean="0">
                <a:solidFill>
                  <a:schemeClr val="accent1">
                    <a:lumMod val="50000"/>
                  </a:schemeClr>
                </a:solidFill>
              </a:rPr>
              <a:t>Persist no matter what. Resilience is your best friend.</a:t>
            </a:r>
            <a:endParaRPr lang="en-US" dirty="0">
              <a:solidFill>
                <a:schemeClr val="accent1">
                  <a:lumMod val="50000"/>
                </a:schemeClr>
              </a:solidFill>
            </a:endParaRPr>
          </a:p>
        </p:txBody>
      </p:sp>
      <p:sp>
        <p:nvSpPr>
          <p:cNvPr id="3" name="Title 2"/>
          <p:cNvSpPr>
            <a:spLocks noGrp="1"/>
          </p:cNvSpPr>
          <p:nvPr>
            <p:ph type="title"/>
          </p:nvPr>
        </p:nvSpPr>
        <p:spPr/>
        <p:txBody>
          <a:bodyPr/>
          <a:lstStyle/>
          <a:p>
            <a:r>
              <a:rPr lang="en-US" dirty="0" smtClean="0"/>
              <a:t>The Skinny on Change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What is </a:t>
            </a:r>
            <a:r>
              <a:rPr lang="en-US" b="1" i="1" dirty="0" smtClean="0">
                <a:solidFill>
                  <a:schemeClr val="accent1"/>
                </a:solidFill>
              </a:rPr>
              <a:t>Leadership?</a:t>
            </a:r>
          </a:p>
          <a:p>
            <a:pPr>
              <a:buNone/>
            </a:pPr>
            <a:endParaRPr lang="en-US" sz="1100" dirty="0" smtClean="0"/>
          </a:p>
          <a:p>
            <a:r>
              <a:rPr lang="en-US" dirty="0" smtClean="0"/>
              <a:t>What traits, qualities, and actions reflect strong, successful, and effective leadership in schools? </a:t>
            </a:r>
            <a:r>
              <a:rPr lang="en-US" b="1" i="1" dirty="0" smtClean="0">
                <a:solidFill>
                  <a:schemeClr val="accent1"/>
                </a:solidFill>
              </a:rPr>
              <a:t>What makes successful leaders successful?</a:t>
            </a:r>
          </a:p>
          <a:p>
            <a:endParaRPr lang="en-US" sz="1100" i="1" dirty="0" smtClean="0">
              <a:solidFill>
                <a:schemeClr val="accent1"/>
              </a:solidFill>
            </a:endParaRPr>
          </a:p>
          <a:p>
            <a:r>
              <a:rPr lang="en-US" dirty="0" smtClean="0"/>
              <a:t>What is meant by </a:t>
            </a:r>
            <a:r>
              <a:rPr lang="en-US" b="1" i="1" dirty="0" smtClean="0">
                <a:solidFill>
                  <a:schemeClr val="accent1"/>
                </a:solidFill>
              </a:rPr>
              <a:t>“culture” </a:t>
            </a:r>
            <a:r>
              <a:rPr lang="en-US" dirty="0" smtClean="0"/>
              <a:t>in schools and how do principals influence this variable?</a:t>
            </a:r>
          </a:p>
          <a:p>
            <a:endParaRPr lang="en-US" sz="1200" dirty="0" smtClean="0"/>
          </a:p>
          <a:p>
            <a:r>
              <a:rPr lang="en-US" dirty="0" smtClean="0"/>
              <a:t>What conditions must exist and what aspects must be addressed in order for principals to successfully navigate the waters of </a:t>
            </a:r>
            <a:r>
              <a:rPr lang="en-US" b="1" i="1" dirty="0" smtClean="0">
                <a:solidFill>
                  <a:schemeClr val="accent1"/>
                </a:solidFill>
              </a:rPr>
              <a:t>change?</a:t>
            </a:r>
            <a:endParaRPr lang="en-US" b="1" i="1" dirty="0" smtClean="0">
              <a:solidFill>
                <a:schemeClr val="accent1"/>
              </a:solidFill>
            </a:endParaRPr>
          </a:p>
          <a:p>
            <a:endParaRPr lang="en-US" dirty="0"/>
          </a:p>
        </p:txBody>
      </p:sp>
      <p:sp>
        <p:nvSpPr>
          <p:cNvPr id="3" name="Title 2"/>
          <p:cNvSpPr>
            <a:spLocks noGrp="1"/>
          </p:cNvSpPr>
          <p:nvPr>
            <p:ph type="title"/>
          </p:nvPr>
        </p:nvSpPr>
        <p:spPr/>
        <p:txBody>
          <a:bodyPr/>
          <a:lstStyle/>
          <a:p>
            <a:r>
              <a:rPr lang="en-US" dirty="0" smtClean="0"/>
              <a:t>Essential Questions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ctr">
              <a:buNone/>
            </a:pPr>
            <a:r>
              <a:rPr lang="en-US" i="1" dirty="0" smtClean="0"/>
              <a:t>“We believe that, above all else, strategic leaders must have a sense of </a:t>
            </a:r>
            <a:r>
              <a:rPr lang="en-US" b="1" i="1" dirty="0" smtClean="0">
                <a:solidFill>
                  <a:schemeClr val="accent1"/>
                </a:solidFill>
              </a:rPr>
              <a:t>vision</a:t>
            </a:r>
            <a:r>
              <a:rPr lang="en-US" i="1" dirty="0" smtClean="0"/>
              <a:t> – an ability to set broad, </a:t>
            </a:r>
            <a:r>
              <a:rPr lang="en-US" b="1" i="1" dirty="0" smtClean="0">
                <a:solidFill>
                  <a:schemeClr val="accent1"/>
                </a:solidFill>
              </a:rPr>
              <a:t>lofty goals </a:t>
            </a:r>
            <a:r>
              <a:rPr lang="en-US" i="1" dirty="0" smtClean="0"/>
              <a:t>and steer a course toward them, but with the insight and </a:t>
            </a:r>
            <a:r>
              <a:rPr lang="en-US" b="1" i="1" dirty="0" smtClean="0">
                <a:solidFill>
                  <a:schemeClr val="accent1"/>
                </a:solidFill>
              </a:rPr>
              <a:t>flexibility to adjust </a:t>
            </a:r>
            <a:r>
              <a:rPr lang="en-US" i="1" dirty="0" smtClean="0"/>
              <a:t>both the course and the goals as the horizon becomes clearer. They must be able to </a:t>
            </a:r>
            <a:r>
              <a:rPr lang="en-US" b="1" i="1" dirty="0" smtClean="0">
                <a:solidFill>
                  <a:schemeClr val="accent1"/>
                </a:solidFill>
              </a:rPr>
              <a:t>communicate</a:t>
            </a:r>
            <a:r>
              <a:rPr lang="en-US" i="1" dirty="0" smtClean="0"/>
              <a:t> the goals and the course to well-educated, technically skilled colleagues. And they must develop the internal and external </a:t>
            </a:r>
            <a:r>
              <a:rPr lang="en-US" b="1" i="1" dirty="0" smtClean="0">
                <a:solidFill>
                  <a:schemeClr val="accent1"/>
                </a:solidFill>
              </a:rPr>
              <a:t>alliances</a:t>
            </a:r>
            <a:r>
              <a:rPr lang="en-US" i="1" dirty="0" smtClean="0"/>
              <a:t> and supporting </a:t>
            </a:r>
            <a:r>
              <a:rPr lang="en-US" b="1" i="1" dirty="0" smtClean="0">
                <a:solidFill>
                  <a:schemeClr val="accent1"/>
                </a:solidFill>
              </a:rPr>
              <a:t>communication</a:t>
            </a:r>
            <a:r>
              <a:rPr lang="en-US" i="1" dirty="0" smtClean="0"/>
              <a:t> and reward structures that will ensure that appropriate resources are brought to bear on achieving the organization’s strategic objective.” </a:t>
            </a:r>
            <a:endParaRPr lang="en-US" i="1" dirty="0"/>
          </a:p>
        </p:txBody>
      </p:sp>
      <p:sp>
        <p:nvSpPr>
          <p:cNvPr id="3" name="Title 2"/>
          <p:cNvSpPr>
            <a:spLocks noGrp="1"/>
          </p:cNvSpPr>
          <p:nvPr>
            <p:ph type="title"/>
          </p:nvPr>
        </p:nvSpPr>
        <p:spPr/>
        <p:txBody>
          <a:bodyPr/>
          <a:lstStyle/>
          <a:p>
            <a:r>
              <a:rPr lang="en-US" dirty="0" smtClean="0"/>
              <a:t>Leadership</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3"/>
          </a:xfrm>
        </p:spPr>
        <p:txBody>
          <a:bodyPr/>
          <a:lstStyle/>
          <a:p>
            <a:r>
              <a:rPr lang="en-US" dirty="0" smtClean="0"/>
              <a:t>Dissatisfied with the status quo</a:t>
            </a:r>
          </a:p>
          <a:p>
            <a:pPr lvl="1"/>
            <a:r>
              <a:rPr lang="en-US" i="1" dirty="0" smtClean="0">
                <a:solidFill>
                  <a:schemeClr val="accent1"/>
                </a:solidFill>
              </a:rPr>
              <a:t>DISSATISFACTION</a:t>
            </a:r>
            <a:r>
              <a:rPr lang="en-US" dirty="0" smtClean="0"/>
              <a:t> does not equal </a:t>
            </a:r>
            <a:r>
              <a:rPr lang="en-US" i="1" dirty="0" smtClean="0">
                <a:solidFill>
                  <a:schemeClr val="accent1"/>
                </a:solidFill>
              </a:rPr>
              <a:t>DISCONTENT</a:t>
            </a:r>
          </a:p>
          <a:p>
            <a:pPr lvl="1"/>
            <a:endParaRPr lang="en-US" i="1" dirty="0" smtClean="0">
              <a:solidFill>
                <a:schemeClr val="accent1"/>
              </a:solidFill>
            </a:endParaRPr>
          </a:p>
          <a:p>
            <a:pPr lvl="1" algn="ctr">
              <a:buNone/>
            </a:pPr>
            <a:r>
              <a:rPr lang="en-US" b="1" i="1" u="sng" dirty="0" smtClean="0">
                <a:solidFill>
                  <a:schemeClr val="accent6"/>
                </a:solidFill>
              </a:rPr>
              <a:t>Good to Great – Jim Collins</a:t>
            </a:r>
          </a:p>
          <a:p>
            <a:pPr lvl="1" algn="ctr">
              <a:buNone/>
            </a:pPr>
            <a:r>
              <a:rPr lang="en-US" dirty="0" smtClean="0"/>
              <a:t>“No matter how much you have achieved, you will always be merely good relative to what you can become. Greatness is an inherently dynamic process, not an end point. The moment that you think of yourself as great, your slide towards mediocrity will have already begun.”</a:t>
            </a:r>
            <a:endParaRPr lang="en-US" b="1" i="1" dirty="0">
              <a:solidFill>
                <a:schemeClr val="accent6"/>
              </a:solidFill>
            </a:endParaRPr>
          </a:p>
        </p:txBody>
      </p:sp>
      <p:sp>
        <p:nvSpPr>
          <p:cNvPr id="3" name="Title 2"/>
          <p:cNvSpPr>
            <a:spLocks noGrp="1"/>
          </p:cNvSpPr>
          <p:nvPr>
            <p:ph type="title"/>
          </p:nvPr>
        </p:nvSpPr>
        <p:spPr/>
        <p:txBody>
          <a:bodyPr/>
          <a:lstStyle/>
          <a:p>
            <a:r>
              <a:rPr lang="en-US" dirty="0" smtClean="0"/>
              <a:t>Leadership Essentials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b="1" i="1" dirty="0" smtClean="0"/>
              <a:t>Effective Leaders…</a:t>
            </a:r>
          </a:p>
          <a:p>
            <a:pPr>
              <a:buNone/>
            </a:pPr>
            <a:endParaRPr lang="en-US" sz="800" b="1" i="1" dirty="0" smtClean="0"/>
          </a:p>
          <a:p>
            <a:r>
              <a:rPr lang="en-US" dirty="0" smtClean="0">
                <a:solidFill>
                  <a:schemeClr val="accent2"/>
                </a:solidFill>
              </a:rPr>
              <a:t>Remain true to core values – even if the “customer” is not always happy.</a:t>
            </a:r>
          </a:p>
          <a:p>
            <a:endParaRPr lang="en-US" sz="800" dirty="0" smtClean="0">
              <a:solidFill>
                <a:schemeClr val="tx2"/>
              </a:solidFill>
            </a:endParaRPr>
          </a:p>
          <a:p>
            <a:r>
              <a:rPr lang="en-US" dirty="0" smtClean="0">
                <a:solidFill>
                  <a:schemeClr val="tx2"/>
                </a:solidFill>
              </a:rPr>
              <a:t>Seek to understand the antecedents of excellence.</a:t>
            </a:r>
          </a:p>
          <a:p>
            <a:endParaRPr lang="en-US" sz="800" dirty="0" smtClean="0">
              <a:solidFill>
                <a:schemeClr val="tx2"/>
              </a:solidFill>
            </a:endParaRPr>
          </a:p>
          <a:p>
            <a:r>
              <a:rPr lang="en-US" dirty="0" smtClean="0">
                <a:solidFill>
                  <a:schemeClr val="accent6"/>
                </a:solidFill>
              </a:rPr>
              <a:t>Strive for enduring impact – what people do even when they are not being told to do so.</a:t>
            </a:r>
          </a:p>
          <a:p>
            <a:endParaRPr lang="en-US" sz="800" dirty="0" smtClean="0">
              <a:solidFill>
                <a:schemeClr val="accent6"/>
              </a:solidFill>
            </a:endParaRPr>
          </a:p>
          <a:p>
            <a:r>
              <a:rPr lang="en-US" dirty="0" smtClean="0">
                <a:solidFill>
                  <a:schemeClr val="accent3"/>
                </a:solidFill>
              </a:rPr>
              <a:t>Must be both general and soldier</a:t>
            </a:r>
            <a:endParaRPr lang="en-US" dirty="0">
              <a:solidFill>
                <a:schemeClr val="accent3"/>
              </a:solidFill>
            </a:endParaRPr>
          </a:p>
        </p:txBody>
      </p:sp>
      <p:sp>
        <p:nvSpPr>
          <p:cNvPr id="3" name="Title 2"/>
          <p:cNvSpPr>
            <a:spLocks noGrp="1"/>
          </p:cNvSpPr>
          <p:nvPr>
            <p:ph type="title"/>
          </p:nvPr>
        </p:nvSpPr>
        <p:spPr/>
        <p:txBody>
          <a:bodyPr/>
          <a:lstStyle/>
          <a:p>
            <a:r>
              <a:rPr lang="en-US" dirty="0" smtClean="0"/>
              <a:t>Leadership Essentials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635691"/>
          </a:xfrm>
        </p:spPr>
        <p:txBody>
          <a:bodyPr>
            <a:normAutofit/>
          </a:bodyPr>
          <a:lstStyle/>
          <a:p>
            <a:pPr algn="just"/>
            <a:r>
              <a:rPr lang="en-US" sz="2400" b="1" dirty="0" smtClean="0">
                <a:solidFill>
                  <a:schemeClr val="accent1"/>
                </a:solidFill>
              </a:rPr>
              <a:t>Technical Force</a:t>
            </a:r>
          </a:p>
          <a:p>
            <a:pPr lvl="1" algn="just"/>
            <a:r>
              <a:rPr lang="en-US" sz="2000" dirty="0" smtClean="0"/>
              <a:t>Management, day-to-day functioning and operation.</a:t>
            </a:r>
          </a:p>
          <a:p>
            <a:pPr algn="just"/>
            <a:endParaRPr lang="en-US" sz="500" b="1" u="sng" dirty="0" smtClean="0"/>
          </a:p>
          <a:p>
            <a:pPr algn="just"/>
            <a:r>
              <a:rPr lang="en-US" sz="2400" b="1" dirty="0" smtClean="0">
                <a:solidFill>
                  <a:schemeClr val="accent1"/>
                </a:solidFill>
              </a:rPr>
              <a:t>Human Force</a:t>
            </a:r>
          </a:p>
          <a:p>
            <a:pPr lvl="1" algn="just"/>
            <a:r>
              <a:rPr lang="en-US" sz="2000" dirty="0" smtClean="0"/>
              <a:t>Human relations – tending to the needs of students and teachers.</a:t>
            </a:r>
          </a:p>
          <a:p>
            <a:pPr algn="just"/>
            <a:endParaRPr lang="en-US" sz="500" b="1" u="sng" dirty="0" smtClean="0"/>
          </a:p>
          <a:p>
            <a:pPr algn="just"/>
            <a:r>
              <a:rPr lang="en-US" sz="2400" b="1" dirty="0" smtClean="0">
                <a:solidFill>
                  <a:schemeClr val="accent1"/>
                </a:solidFill>
              </a:rPr>
              <a:t>Educational Force</a:t>
            </a:r>
          </a:p>
          <a:p>
            <a:pPr lvl="1" algn="just"/>
            <a:r>
              <a:rPr lang="en-US" sz="2000" dirty="0" smtClean="0"/>
              <a:t>Principal as “clinical practitioner” – expert professional knowledge regarding teaching, learning, &amp; schooling.</a:t>
            </a:r>
            <a:endParaRPr lang="en-US" sz="2000" b="1" u="sng" dirty="0" smtClean="0"/>
          </a:p>
          <a:p>
            <a:pPr algn="just"/>
            <a:endParaRPr lang="en-US" sz="500" b="1" u="sng" dirty="0" smtClean="0"/>
          </a:p>
          <a:p>
            <a:pPr algn="just"/>
            <a:r>
              <a:rPr lang="en-US" sz="2400" b="1" dirty="0" smtClean="0">
                <a:solidFill>
                  <a:schemeClr val="accent1"/>
                </a:solidFill>
              </a:rPr>
              <a:t>Symbolic Force</a:t>
            </a:r>
          </a:p>
          <a:p>
            <a:pPr lvl="1" algn="just"/>
            <a:r>
              <a:rPr lang="en-US" sz="2000" dirty="0" smtClean="0"/>
              <a:t>Modeling important goals and behaviors. Providing a unified vision for the school in words and actions.</a:t>
            </a:r>
            <a:endParaRPr lang="en-US" sz="2000" b="1" u="sng" dirty="0" smtClean="0"/>
          </a:p>
          <a:p>
            <a:pPr algn="just"/>
            <a:endParaRPr lang="en-US" sz="2400" b="1" u="sng" dirty="0" smtClean="0"/>
          </a:p>
        </p:txBody>
      </p:sp>
      <p:sp>
        <p:nvSpPr>
          <p:cNvPr id="3" name="Title 2"/>
          <p:cNvSpPr>
            <a:spLocks noGrp="1"/>
          </p:cNvSpPr>
          <p:nvPr>
            <p:ph type="title"/>
          </p:nvPr>
        </p:nvSpPr>
        <p:spPr/>
        <p:txBody>
          <a:bodyPr/>
          <a:lstStyle/>
          <a:p>
            <a:r>
              <a:rPr lang="en-US" dirty="0" smtClean="0"/>
              <a:t>Forces of Leadership</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sz="2400" b="1" dirty="0" smtClean="0">
                <a:solidFill>
                  <a:schemeClr val="accent1"/>
                </a:solidFill>
              </a:rPr>
              <a:t>Cultural </a:t>
            </a:r>
            <a:r>
              <a:rPr lang="en-US" sz="2400" b="1" dirty="0" smtClean="0">
                <a:solidFill>
                  <a:schemeClr val="accent1"/>
                </a:solidFill>
              </a:rPr>
              <a:t>Force</a:t>
            </a:r>
          </a:p>
          <a:p>
            <a:pPr lvl="1" algn="just"/>
            <a:r>
              <a:rPr lang="en-US" sz="2000" dirty="0" smtClean="0"/>
              <a:t>Bonding students, teachers, and others together and binding them to the work of the school as believers. Development of habits, norms, expectations, and shared assumptions that guide “how we do things here.”</a:t>
            </a:r>
            <a:endParaRPr lang="en-US" sz="2000" dirty="0" smtClean="0"/>
          </a:p>
          <a:p>
            <a:pPr>
              <a:buNone/>
            </a:pPr>
            <a:endParaRPr lang="en-US" dirty="0"/>
          </a:p>
        </p:txBody>
      </p:sp>
      <p:sp>
        <p:nvSpPr>
          <p:cNvPr id="3" name="Title 2"/>
          <p:cNvSpPr>
            <a:spLocks noGrp="1"/>
          </p:cNvSpPr>
          <p:nvPr>
            <p:ph type="title"/>
          </p:nvPr>
        </p:nvSpPr>
        <p:spPr/>
        <p:txBody>
          <a:bodyPr/>
          <a:lstStyle/>
          <a:p>
            <a:r>
              <a:rPr lang="en-US" dirty="0" smtClean="0"/>
              <a:t>Forces of Leadership</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2" algn="ctr">
              <a:buNone/>
            </a:pPr>
            <a:r>
              <a:rPr lang="en-US" sz="3600" b="1" i="1" dirty="0" smtClean="0">
                <a:solidFill>
                  <a:schemeClr val="accent4"/>
                </a:solidFill>
              </a:rPr>
              <a:t>How we do things around here…</a:t>
            </a:r>
          </a:p>
          <a:p>
            <a:pPr lvl="2" algn="ctr">
              <a:buNone/>
            </a:pPr>
            <a:endParaRPr lang="en-US" sz="1200" b="1" i="1" dirty="0" smtClean="0">
              <a:solidFill>
                <a:schemeClr val="accent4"/>
              </a:solidFill>
            </a:endParaRPr>
          </a:p>
          <a:p>
            <a:pPr marL="1145286" lvl="2" indent="-514350">
              <a:buFont typeface="+mj-lt"/>
              <a:buAutoNum type="arabicPeriod"/>
            </a:pPr>
            <a:r>
              <a:rPr lang="en-US" sz="2800" b="1" i="1" dirty="0" smtClean="0">
                <a:solidFill>
                  <a:schemeClr val="accent1">
                    <a:lumMod val="50000"/>
                  </a:schemeClr>
                </a:solidFill>
              </a:rPr>
              <a:t>What is important here?</a:t>
            </a:r>
          </a:p>
          <a:p>
            <a:pPr marL="1145286" lvl="2" indent="-514350">
              <a:buFont typeface="+mj-lt"/>
              <a:buAutoNum type="arabicPeriod"/>
            </a:pPr>
            <a:r>
              <a:rPr lang="en-US" sz="2800" b="1" i="1" dirty="0" smtClean="0">
                <a:solidFill>
                  <a:schemeClr val="accent1">
                    <a:lumMod val="50000"/>
                  </a:schemeClr>
                </a:solidFill>
              </a:rPr>
              <a:t>What do we believe in?</a:t>
            </a:r>
          </a:p>
          <a:p>
            <a:pPr marL="1145286" lvl="2" indent="-514350">
              <a:buFont typeface="+mj-lt"/>
              <a:buAutoNum type="arabicPeriod"/>
            </a:pPr>
            <a:r>
              <a:rPr lang="en-US" sz="2800" b="1" i="1" dirty="0" smtClean="0">
                <a:solidFill>
                  <a:schemeClr val="accent1">
                    <a:lumMod val="50000"/>
                  </a:schemeClr>
                </a:solidFill>
              </a:rPr>
              <a:t>Why do we function the way we do?</a:t>
            </a:r>
          </a:p>
          <a:p>
            <a:pPr marL="1145286" lvl="2" indent="-514350">
              <a:buFont typeface="+mj-lt"/>
              <a:buAutoNum type="arabicPeriod"/>
            </a:pPr>
            <a:r>
              <a:rPr lang="en-US" sz="2800" b="1" i="1" dirty="0" smtClean="0">
                <a:solidFill>
                  <a:schemeClr val="accent1">
                    <a:lumMod val="50000"/>
                  </a:schemeClr>
                </a:solidFill>
              </a:rPr>
              <a:t>How are we unique?</a:t>
            </a:r>
          </a:p>
          <a:p>
            <a:pPr marL="1145286" lvl="2" indent="-514350">
              <a:buFont typeface="+mj-lt"/>
              <a:buAutoNum type="arabicPeriod"/>
            </a:pPr>
            <a:r>
              <a:rPr lang="en-US" sz="2800" b="1" i="1" dirty="0" smtClean="0">
                <a:solidFill>
                  <a:schemeClr val="accent1">
                    <a:lumMod val="50000"/>
                  </a:schemeClr>
                </a:solidFill>
              </a:rPr>
              <a:t>How do I fit into the scheme of things?</a:t>
            </a:r>
            <a:endParaRPr lang="en-US" sz="2800" b="1" i="1" dirty="0">
              <a:solidFill>
                <a:schemeClr val="accent1">
                  <a:lumMod val="50000"/>
                </a:schemeClr>
              </a:solidFill>
            </a:endParaRPr>
          </a:p>
        </p:txBody>
      </p:sp>
      <p:sp>
        <p:nvSpPr>
          <p:cNvPr id="3" name="Title 2"/>
          <p:cNvSpPr>
            <a:spLocks noGrp="1"/>
          </p:cNvSpPr>
          <p:nvPr>
            <p:ph type="title"/>
          </p:nvPr>
        </p:nvSpPr>
        <p:spPr/>
        <p:txBody>
          <a:bodyPr/>
          <a:lstStyle/>
          <a:p>
            <a:r>
              <a:rPr lang="en-US" dirty="0" smtClean="0"/>
              <a:t>School Culture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None/>
            </a:pPr>
            <a:r>
              <a:rPr lang="en-US" u="sng" dirty="0" smtClean="0"/>
              <a:t>Culture Norms That Affect School Improvement</a:t>
            </a:r>
          </a:p>
          <a:p>
            <a:pPr marL="624078" indent="-514350">
              <a:buFont typeface="+mj-lt"/>
              <a:buAutoNum type="arabicPeriod"/>
            </a:pPr>
            <a:r>
              <a:rPr lang="en-US" dirty="0" smtClean="0"/>
              <a:t>Collegiality – Professional Collaboration</a:t>
            </a:r>
          </a:p>
          <a:p>
            <a:pPr marL="624078" indent="-514350">
              <a:buFont typeface="+mj-lt"/>
              <a:buAutoNum type="arabicPeriod"/>
            </a:pPr>
            <a:r>
              <a:rPr lang="en-US" dirty="0" smtClean="0"/>
              <a:t>Experimentation</a:t>
            </a:r>
          </a:p>
          <a:p>
            <a:pPr marL="624078" indent="-514350">
              <a:buFont typeface="+mj-lt"/>
              <a:buAutoNum type="arabicPeriod"/>
            </a:pPr>
            <a:r>
              <a:rPr lang="en-US" dirty="0" smtClean="0"/>
              <a:t>High Expectations – Students &amp; Teachers</a:t>
            </a:r>
          </a:p>
          <a:p>
            <a:pPr marL="624078" indent="-514350">
              <a:buFont typeface="+mj-lt"/>
              <a:buAutoNum type="arabicPeriod"/>
            </a:pPr>
            <a:r>
              <a:rPr lang="en-US" dirty="0" smtClean="0"/>
              <a:t>Trust &amp; Confidence</a:t>
            </a:r>
          </a:p>
          <a:p>
            <a:pPr marL="624078" indent="-514350">
              <a:buFont typeface="+mj-lt"/>
              <a:buAutoNum type="arabicPeriod"/>
            </a:pPr>
            <a:r>
              <a:rPr lang="en-US" dirty="0" smtClean="0"/>
              <a:t>Tangible Support of Teaching &amp; Learning</a:t>
            </a:r>
          </a:p>
          <a:p>
            <a:pPr marL="624078" indent="-514350">
              <a:buFont typeface="+mj-lt"/>
              <a:buAutoNum type="arabicPeriod"/>
            </a:pPr>
            <a:r>
              <a:rPr lang="en-US" dirty="0" smtClean="0"/>
              <a:t>Reaching Out to Knowledge Base – Data, Professional Development</a:t>
            </a:r>
          </a:p>
          <a:p>
            <a:pPr marL="624078" indent="-514350">
              <a:buFont typeface="+mj-lt"/>
              <a:buAutoNum type="arabicPeriod"/>
            </a:pPr>
            <a:r>
              <a:rPr lang="en-US" dirty="0" smtClean="0"/>
              <a:t>Appreciation &amp; Recognition</a:t>
            </a:r>
            <a:endParaRPr lang="en-US" dirty="0"/>
          </a:p>
        </p:txBody>
      </p:sp>
      <p:sp>
        <p:nvSpPr>
          <p:cNvPr id="3" name="Title 2"/>
          <p:cNvSpPr>
            <a:spLocks noGrp="1"/>
          </p:cNvSpPr>
          <p:nvPr>
            <p:ph type="title"/>
          </p:nvPr>
        </p:nvSpPr>
        <p:spPr/>
        <p:txBody>
          <a:bodyPr/>
          <a:lstStyle/>
          <a:p>
            <a:r>
              <a:rPr lang="en-US" dirty="0" smtClean="0"/>
              <a:t>School Culture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189</TotalTime>
  <Words>884</Words>
  <Application>Microsoft Office PowerPoint</Application>
  <PresentationFormat>On-screen Show (4:3)</PresentationFormat>
  <Paragraphs>182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Leadership, Culture, &amp; Change: Forces Within Schools</vt:lpstr>
      <vt:lpstr>Essential Questions</vt:lpstr>
      <vt:lpstr>Leadership</vt:lpstr>
      <vt:lpstr>Leadership Essentials</vt:lpstr>
      <vt:lpstr>Leadership Essentials</vt:lpstr>
      <vt:lpstr>Forces of Leadership</vt:lpstr>
      <vt:lpstr>Forces of Leadership</vt:lpstr>
      <vt:lpstr>School Culture</vt:lpstr>
      <vt:lpstr>School Culture</vt:lpstr>
      <vt:lpstr>School Culture</vt:lpstr>
      <vt:lpstr>Our Vision at OJRMS - PRIDE</vt:lpstr>
      <vt:lpstr>The “Dark Side” of School Culture</vt:lpstr>
      <vt:lpstr>Stages of Leadership</vt:lpstr>
      <vt:lpstr>Sources of Authority</vt:lpstr>
      <vt:lpstr>Change Theory</vt:lpstr>
      <vt:lpstr>Change Theory</vt:lpstr>
      <vt:lpstr>Change Theory</vt:lpstr>
      <vt:lpstr>Change Theory</vt:lpstr>
      <vt:lpstr>The Skinny on Change</vt:lpstr>
    </vt:vector>
  </TitlesOfParts>
  <Company>Owen J Roberts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Leadership, Culture, &amp; Change: Forces Within Schools</dc:title>
  <dc:creator>RSalladino</dc:creator>
  <cp:lastModifiedBy>RSalladino</cp:lastModifiedBy>
  <cp:revision>16</cp:revision>
  <dcterms:created xsi:type="dcterms:W3CDTF">2011-01-27T02:26:36Z</dcterms:created>
  <dcterms:modified xsi:type="dcterms:W3CDTF">2011-01-27T05:36:09Z</dcterms:modified>
</cp:coreProperties>
</file>