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5EB9-883E-4DC9-9FB5-5737AB568D1C}" type="datetimeFigureOut">
              <a:rPr lang="en-US" smtClean="0"/>
              <a:t>11/2/2011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2EF4-BA45-4DEB-99B3-54B91BE87BB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5EB9-883E-4DC9-9FB5-5737AB568D1C}" type="datetimeFigureOut">
              <a:rPr lang="en-US" smtClean="0"/>
              <a:t>11/2/2011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2EF4-BA45-4DEB-99B3-54B91BE87BB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5EB9-883E-4DC9-9FB5-5737AB568D1C}" type="datetimeFigureOut">
              <a:rPr lang="en-US" smtClean="0"/>
              <a:t>11/2/2011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2EF4-BA45-4DEB-99B3-54B91BE87BB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5EB9-883E-4DC9-9FB5-5737AB568D1C}" type="datetimeFigureOut">
              <a:rPr lang="en-US" smtClean="0"/>
              <a:t>11/2/2011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2EF4-BA45-4DEB-99B3-54B91BE87BB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5EB9-883E-4DC9-9FB5-5737AB568D1C}" type="datetimeFigureOut">
              <a:rPr lang="en-US" smtClean="0"/>
              <a:t>11/2/2011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2EF4-BA45-4DEB-99B3-54B91BE87BB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5EB9-883E-4DC9-9FB5-5737AB568D1C}" type="datetimeFigureOut">
              <a:rPr lang="en-US" smtClean="0"/>
              <a:t>11/2/2011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2EF4-BA45-4DEB-99B3-54B91BE87BB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5EB9-883E-4DC9-9FB5-5737AB568D1C}" type="datetimeFigureOut">
              <a:rPr lang="en-US" smtClean="0"/>
              <a:t>11/2/2011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2EF4-BA45-4DEB-99B3-54B91BE87BB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5EB9-883E-4DC9-9FB5-5737AB568D1C}" type="datetimeFigureOut">
              <a:rPr lang="en-US" smtClean="0"/>
              <a:t>11/2/2011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2EF4-BA45-4DEB-99B3-54B91BE87BB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5EB9-883E-4DC9-9FB5-5737AB568D1C}" type="datetimeFigureOut">
              <a:rPr lang="en-US" smtClean="0"/>
              <a:t>11/2/2011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2EF4-BA45-4DEB-99B3-54B91BE87BB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5EB9-883E-4DC9-9FB5-5737AB568D1C}" type="datetimeFigureOut">
              <a:rPr lang="en-US" smtClean="0"/>
              <a:t>11/2/2011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2EF4-BA45-4DEB-99B3-54B91BE87BB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5EB9-883E-4DC9-9FB5-5737AB568D1C}" type="datetimeFigureOut">
              <a:rPr lang="en-US" smtClean="0"/>
              <a:t>11/2/2011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2EF4-BA45-4DEB-99B3-54B91BE87BB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F5E65EB9-883E-4DC9-9FB5-5737AB568D1C}" type="datetimeFigureOut">
              <a:rPr lang="en-US" smtClean="0"/>
              <a:t>11/2/2011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14002EF4-BA45-4DEB-99B3-54B91BE87BB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/>
              <a:t>Ethics &amp; Decision Making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EDG 643 – Management &amp; Decision Making</a:t>
            </a:r>
          </a:p>
          <a:p>
            <a:r>
              <a:rPr lang="en-US" dirty="0" smtClean="0"/>
              <a:t>Cabrini College – Robert Salladino, Jr., </a:t>
            </a:r>
            <a:r>
              <a:rPr lang="en-US" dirty="0" smtClean="0"/>
              <a:t>Ed.D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7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Motivating &amp; Inspiring Teachers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one key idea from the text that resonated with you…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Identify one of the ideas presented by Whitaker that is reflected in a positive way in your school…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If you could make one suggestion or give one piece of advice to your principal based upon what you read, what would it be and why?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56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Ethics?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3200" b="1" i="1" dirty="0" smtClean="0"/>
              <a:t>“Each administrative decision carries with it a restructuring of human life.”</a:t>
            </a:r>
          </a:p>
          <a:p>
            <a:pPr algn="just"/>
            <a:endParaRPr lang="en-US" sz="3200" b="1" i="1" dirty="0"/>
          </a:p>
          <a:p>
            <a:pPr marL="0" indent="0" algn="just">
              <a:buNone/>
            </a:pPr>
            <a:r>
              <a:rPr lang="en-US" sz="3200" b="1" i="1" dirty="0" smtClean="0"/>
              <a:t>“The educational administrator makes the well-being of students the fundamental value of all decision making and actions.”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09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Ethics of Justice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Focuses on </a:t>
            </a:r>
            <a:r>
              <a:rPr lang="en-US" b="1" i="1" dirty="0" smtClean="0">
                <a:solidFill>
                  <a:srgbClr val="C00000"/>
                </a:solidFill>
              </a:rPr>
              <a:t>rights</a:t>
            </a:r>
            <a:r>
              <a:rPr lang="en-US" dirty="0" smtClean="0"/>
              <a:t> and </a:t>
            </a:r>
            <a:r>
              <a:rPr lang="en-US" b="1" i="1" dirty="0" smtClean="0">
                <a:solidFill>
                  <a:srgbClr val="C00000"/>
                </a:solidFill>
              </a:rPr>
              <a:t>law</a:t>
            </a:r>
            <a:r>
              <a:rPr lang="en-US" dirty="0" smtClean="0"/>
              <a:t> and is part of a liberal, democratic tradition. </a:t>
            </a:r>
          </a:p>
          <a:p>
            <a:pPr marL="0" indent="0" algn="just">
              <a:buNone/>
            </a:pPr>
            <a:endParaRPr lang="en-US" sz="1600" dirty="0" smtClean="0"/>
          </a:p>
          <a:p>
            <a:pPr algn="just"/>
            <a:r>
              <a:rPr lang="en-US" dirty="0" smtClean="0"/>
              <a:t>Public policy</a:t>
            </a:r>
          </a:p>
          <a:p>
            <a:pPr marL="0" indent="0" algn="just">
              <a:buNone/>
            </a:pPr>
            <a:endParaRPr lang="en-US" sz="1600" dirty="0" smtClean="0"/>
          </a:p>
          <a:p>
            <a:pPr algn="just"/>
            <a:r>
              <a:rPr lang="en-US" dirty="0" smtClean="0"/>
              <a:t>Moral &amp; servant leadership (</a:t>
            </a:r>
            <a:r>
              <a:rPr lang="en-US" dirty="0" smtClean="0"/>
              <a:t>Sergiovanni</a:t>
            </a:r>
            <a:r>
              <a:rPr lang="en-US" dirty="0" smtClean="0"/>
              <a:t>) – create institutions that are just and that reflect a deep concern for the welfare of the school as a community.</a:t>
            </a:r>
          </a:p>
          <a:p>
            <a:pPr marL="0" indent="0" algn="just">
              <a:buNone/>
            </a:pPr>
            <a:endParaRPr lang="en-US" sz="1600" dirty="0" smtClean="0"/>
          </a:p>
          <a:p>
            <a:pPr algn="just"/>
            <a:r>
              <a:rPr lang="en-US" dirty="0" smtClean="0"/>
              <a:t>Fairness, equity, and justice</a:t>
            </a:r>
          </a:p>
        </p:txBody>
      </p:sp>
    </p:spTree>
    <p:extLst>
      <p:ext uri="{BB962C8B-B14F-4D97-AF65-F5344CB8AC3E}">
        <p14:creationId xmlns:p14="http://schemas.microsoft.com/office/powerpoint/2010/main" val="118177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Ethics of Justice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i="1" dirty="0" smtClean="0">
                <a:solidFill>
                  <a:srgbClr val="C00000"/>
                </a:solidFill>
              </a:rPr>
              <a:t>The administrator asks…</a:t>
            </a:r>
          </a:p>
          <a:p>
            <a:pPr lvl="1" algn="just"/>
            <a:r>
              <a:rPr lang="en-US" sz="2800" dirty="0" smtClean="0"/>
              <a:t>Is there a right, law, or policy that relates to this case?</a:t>
            </a:r>
          </a:p>
          <a:p>
            <a:pPr lvl="1" algn="just"/>
            <a:r>
              <a:rPr lang="en-US" sz="2800" dirty="0" smtClean="0"/>
              <a:t>If there is a right, law, or policy, should it be enforced?</a:t>
            </a:r>
          </a:p>
          <a:p>
            <a:pPr lvl="1" algn="just"/>
            <a:r>
              <a:rPr lang="en-US" sz="2800" dirty="0" smtClean="0"/>
              <a:t>If there is not a law, right, or policy, should there be one?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8414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Ethics of Critique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Focuses on the </a:t>
            </a:r>
            <a:r>
              <a:rPr lang="en-US" b="1" i="1" dirty="0" smtClean="0">
                <a:solidFill>
                  <a:srgbClr val="C00000"/>
                </a:solidFill>
              </a:rPr>
              <a:t>inequities</a:t>
            </a:r>
            <a:r>
              <a:rPr lang="en-US" dirty="0" smtClean="0"/>
              <a:t> in society and in schools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Are the laws </a:t>
            </a:r>
            <a:r>
              <a:rPr lang="en-US" b="1" i="1" dirty="0" smtClean="0">
                <a:solidFill>
                  <a:srgbClr val="C00000"/>
                </a:solidFill>
              </a:rPr>
              <a:t>just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Forces educators to consider those possibilities that could enable all children – </a:t>
            </a:r>
            <a:r>
              <a:rPr lang="en-US" b="1" i="1" dirty="0" smtClean="0">
                <a:solidFill>
                  <a:srgbClr val="C00000"/>
                </a:solidFill>
              </a:rPr>
              <a:t>regardless of social class, race, or gender</a:t>
            </a:r>
            <a:r>
              <a:rPr lang="en-US" dirty="0" smtClean="0"/>
              <a:t> – to have opportunities to grow, learn, and achieve.</a:t>
            </a:r>
          </a:p>
        </p:txBody>
      </p:sp>
    </p:spTree>
    <p:extLst>
      <p:ext uri="{BB962C8B-B14F-4D97-AF65-F5344CB8AC3E}">
        <p14:creationId xmlns:p14="http://schemas.microsoft.com/office/powerpoint/2010/main" val="31025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Ethics of 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</a:rPr>
              <a:t>Loyalty, trust, empowerment, care, concern, and connection.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i="1" dirty="0" smtClean="0"/>
              <a:t>“The first job of the school is to care for our children.”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i="1" dirty="0" smtClean="0"/>
              <a:t>“Caring is the successful bedrock of all successful education…”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98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Ethics of 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i="1" dirty="0">
                <a:solidFill>
                  <a:srgbClr val="C00000"/>
                </a:solidFill>
              </a:rPr>
              <a:t>The administrator asks…</a:t>
            </a:r>
          </a:p>
          <a:p>
            <a:pPr lvl="1" algn="just"/>
            <a:r>
              <a:rPr lang="en-US" sz="2800" dirty="0" smtClean="0"/>
              <a:t>Who will benefit from what I decide?</a:t>
            </a:r>
            <a:endParaRPr lang="en-US" sz="2800" dirty="0"/>
          </a:p>
          <a:p>
            <a:pPr lvl="1" algn="just"/>
            <a:r>
              <a:rPr lang="en-US" sz="2800" dirty="0" smtClean="0"/>
              <a:t>Who will be hurt by my actions?</a:t>
            </a:r>
            <a:endParaRPr lang="en-US" sz="2800" dirty="0"/>
          </a:p>
          <a:p>
            <a:pPr lvl="1" algn="just"/>
            <a:r>
              <a:rPr lang="en-US" sz="2800" dirty="0" smtClean="0"/>
              <a:t>What are the long-term effects of a decision I make today?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10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Ethics of Profession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343400"/>
          </a:xfrm>
        </p:spPr>
        <p:txBody>
          <a:bodyPr>
            <a:normAutofit lnSpcReduction="10000"/>
          </a:bodyPr>
          <a:lstStyle/>
          <a:p>
            <a:r>
              <a:rPr lang="en-US" b="1" i="1" dirty="0" smtClean="0"/>
              <a:t>“An educational leader promotes the success of every student by acting with integrity, fairness, and in an ethical manner.”</a:t>
            </a:r>
          </a:p>
          <a:p>
            <a:pPr lvl="1"/>
            <a:r>
              <a:rPr lang="en-US" dirty="0" smtClean="0"/>
              <a:t>Ensure a system of accountability for every student’s academic and social success.</a:t>
            </a:r>
          </a:p>
          <a:p>
            <a:pPr lvl="1"/>
            <a:r>
              <a:rPr lang="en-US" dirty="0" smtClean="0"/>
              <a:t>Model principles of self-awareness, reflective practice, transparency, and ethical behavior.</a:t>
            </a:r>
          </a:p>
          <a:p>
            <a:pPr lvl="1"/>
            <a:r>
              <a:rPr lang="en-US" dirty="0" smtClean="0"/>
              <a:t>Safeguard the values of democracy, equity, and diversity.</a:t>
            </a:r>
          </a:p>
          <a:p>
            <a:pPr lvl="1"/>
            <a:r>
              <a:rPr lang="en-US" dirty="0" smtClean="0"/>
              <a:t>Consider and evaluate the potential moral and legal consequences of decision making.</a:t>
            </a:r>
          </a:p>
          <a:p>
            <a:pPr lvl="1"/>
            <a:r>
              <a:rPr lang="en-US" dirty="0" smtClean="0"/>
              <a:t>Promote social justice and ensure that individual student needs inform all aspects of schooling.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20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Ethics of Profession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i="1" dirty="0">
                <a:solidFill>
                  <a:srgbClr val="C00000"/>
                </a:solidFill>
              </a:rPr>
              <a:t>The administrator asks…</a:t>
            </a:r>
          </a:p>
          <a:p>
            <a:pPr lvl="1" algn="just"/>
            <a:r>
              <a:rPr lang="en-US" sz="2800" dirty="0" smtClean="0"/>
              <a:t>What would the profession expect me to do?</a:t>
            </a:r>
            <a:endParaRPr lang="en-US" sz="2800" dirty="0"/>
          </a:p>
          <a:p>
            <a:pPr lvl="1" algn="just"/>
            <a:r>
              <a:rPr lang="en-US" sz="2800" dirty="0" smtClean="0"/>
              <a:t>What does the community expect me to do?</a:t>
            </a:r>
            <a:endParaRPr lang="en-US" sz="2800" dirty="0"/>
          </a:p>
          <a:p>
            <a:pPr lvl="1" algn="just"/>
            <a:r>
              <a:rPr lang="en-US" sz="2800" dirty="0" smtClean="0"/>
              <a:t>What should I do based upon the best interests of the students, who may be diverse in their composition and their needs?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23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46</TotalTime>
  <Words>496</Words>
  <Application>Microsoft Office PowerPoint</Application>
  <PresentationFormat>On-screen Show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NewsPrint</vt:lpstr>
      <vt:lpstr>Ethics &amp; Decision Making</vt:lpstr>
      <vt:lpstr>Why Ethics?</vt:lpstr>
      <vt:lpstr>Ethics of Justice</vt:lpstr>
      <vt:lpstr>Ethics of Justice</vt:lpstr>
      <vt:lpstr>Ethics of Critique</vt:lpstr>
      <vt:lpstr>Ethics of Care</vt:lpstr>
      <vt:lpstr>Ethics of Care</vt:lpstr>
      <vt:lpstr>Ethics of Profession</vt:lpstr>
      <vt:lpstr>Ethics of Profession</vt:lpstr>
      <vt:lpstr>Motivating &amp; Inspiring Teachers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Ethics &amp; Decision Making</dc:title>
  <dc:creator>Salladino, Dr. Robert</dc:creator>
  <cp:lastModifiedBy>Salladino, Dr. Robert</cp:lastModifiedBy>
  <cp:revision>5</cp:revision>
  <dcterms:created xsi:type="dcterms:W3CDTF">2011-11-03T01:52:56Z</dcterms:created>
  <dcterms:modified xsi:type="dcterms:W3CDTF">2011-11-03T02:39:04Z</dcterms:modified>
</cp:coreProperties>
</file>